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presProps.xml" ContentType="application/vnd.openxmlformats-officedocument.presentationml.presProps+xml"/>
  <Override PartName="/ppt/media/image53.jpeg" ContentType="image/jpeg"/>
  <Override PartName="/ppt/media/image1.jpeg" ContentType="image/jpeg"/>
  <Override PartName="/ppt/media/image28.png" ContentType="image/png"/>
  <Override PartName="/ppt/media/image54.jpeg" ContentType="image/jpeg"/>
  <Override PartName="/ppt/media/image2.jpeg" ContentType="image/jpeg"/>
  <Override PartName="/ppt/media/image38.png" ContentType="image/png"/>
  <Override PartName="/ppt/media/image23.jpeg" ContentType="image/jpeg"/>
  <Override PartName="/ppt/media/image8.png" ContentType="image/png"/>
  <Override PartName="/ppt/media/image3.jpeg" ContentType="image/jpeg"/>
  <Override PartName="/ppt/media/image70.png" ContentType="image/png"/>
  <Override PartName="/ppt/media/image4.png" ContentType="image/png"/>
  <Override PartName="/ppt/media/image45.jpeg" ContentType="image/jpeg"/>
  <Override PartName="/ppt/media/image5.jpeg" ContentType="image/jpeg"/>
  <Override PartName="/ppt/media/image72.png" ContentType="image/png"/>
  <Override PartName="/ppt/media/image6.png" ContentType="image/png"/>
  <Override PartName="/ppt/media/image7.jpeg" ContentType="image/jpeg"/>
  <Override PartName="/ppt/media/image59.jpeg" ContentType="image/jpeg"/>
  <Override PartName="/ppt/media/image9.jpeg" ContentType="image/jpeg"/>
  <Override PartName="/ppt/media/image51.png" ContentType="image/png"/>
  <Override PartName="/ppt/media/image10.png" ContentType="image/png"/>
  <Override PartName="/ppt/media/image29.jpeg" ContentType="image/jpeg"/>
  <Override PartName="/ppt/media/image66.png" ContentType="image/png"/>
  <Override PartName="/ppt/media/image11.jpeg" ContentType="image/jpeg"/>
  <Override PartName="/ppt/media/image76.png" ContentType="image/png"/>
  <Override PartName="/ppt/media/image12.jpeg" ContentType="image/jpeg"/>
  <Override PartName="/ppt/media/image86.png" ContentType="image/png"/>
  <Override PartName="/ppt/media/image13.jpeg" ContentType="image/jpeg"/>
  <Override PartName="/ppt/media/image80.jpeg" ContentType="image/jpeg"/>
  <Override PartName="/ppt/media/image19.png" ContentType="image/png"/>
  <Override PartName="/ppt/media/image14.jpeg" ContentType="image/jpeg"/>
  <Override PartName="/ppt/media/image15.jpeg" ContentType="image/jpeg"/>
  <Override PartName="/ppt/media/image82.jpeg" ContentType="image/jpeg"/>
  <Override PartName="/ppt/media/image39.png" ContentType="image/png"/>
  <Override PartName="/ppt/media/image16.png" ContentType="image/png"/>
  <Override PartName="/ppt/media/image63.jpeg" ContentType="image/jpeg"/>
  <Override PartName="/ppt/media/image17.jpeg" ContentType="image/jpeg"/>
  <Override PartName="/ppt/media/image18.jpeg" ContentType="image/jpeg"/>
  <Override PartName="/ppt/media/image20.jpeg" ContentType="image/jpeg"/>
  <Override PartName="/ppt/media/image21.jpeg" ContentType="image/jpeg"/>
  <Override PartName="/ppt/media/image22.png" ContentType="image/png"/>
  <Override PartName="/ppt/media/image24.png" ContentType="image/png"/>
  <Override PartName="/ppt/media/image25.jpeg" ContentType="image/jpeg"/>
  <Override PartName="/ppt/media/image26.png" ContentType="image/png"/>
  <Override PartName="/ppt/media/image27.jpeg" ContentType="image/jpeg"/>
  <Override PartName="/ppt/media/image47.png" ContentType="image/png"/>
  <Override PartName="/ppt/media/image30.png" ContentType="image/png"/>
  <Override PartName="/ppt/media/image41.jpeg" ContentType="image/jpeg"/>
  <Override PartName="/ppt/media/image31.jpeg" ContentType="image/jpeg"/>
  <Override PartName="/ppt/media/image32.png" ContentType="image/png"/>
  <Override PartName="/ppt/media/image33.jpeg" ContentType="image/jpeg"/>
  <Override PartName="/ppt/media/image34.png" ContentType="image/png"/>
  <Override PartName="/ppt/media/image35.jpeg" ContentType="image/jpeg"/>
  <Override PartName="/ppt/media/image36.png" ContentType="image/png"/>
  <Override PartName="/ppt/media/image37.jpeg" ContentType="image/jpeg"/>
  <Override PartName="/ppt/media/image40.jpeg" ContentType="image/jpeg"/>
  <Override PartName="/ppt/media/image42.jpeg" ContentType="image/jpeg"/>
  <Override PartName="/ppt/media/image43.png" ContentType="image/png"/>
  <Override PartName="/ppt/media/image44.jpeg" ContentType="image/jpeg"/>
  <Override PartName="/ppt/media/image46.jpeg" ContentType="image/jpeg"/>
  <Override PartName="/ppt/media/image48.jpeg" ContentType="image/jpeg"/>
  <Override PartName="/ppt/media/image49.png" ContentType="image/png"/>
  <Override PartName="/ppt/media/image50.png" ContentType="image/png"/>
  <Override PartName="/ppt/media/image52.jpeg" ContentType="image/jpeg"/>
  <Override PartName="/ppt/media/image55.png" ContentType="image/png"/>
  <Override PartName="/ppt/media/image56.png" ContentType="image/png"/>
  <Override PartName="/ppt/media/image57.png" ContentType="image/png"/>
  <Override PartName="/ppt/media/image58.jpeg" ContentType="image/jpeg"/>
  <Override PartName="/ppt/media/image60.jpeg" ContentType="image/jpeg"/>
  <Override PartName="/ppt/media/image61.png" ContentType="image/png"/>
  <Override PartName="/ppt/media/image62.jpeg" ContentType="image/jpeg"/>
  <Override PartName="/ppt/media/image64.png" ContentType="image/png"/>
  <Override PartName="/ppt/media/image65.jpeg" ContentType="image/jpeg"/>
  <Override PartName="/ppt/media/image67.jpeg" ContentType="image/jpeg"/>
  <Override PartName="/ppt/media/image68.png" ContentType="image/png"/>
  <Override PartName="/ppt/media/image69.jpeg" ContentType="image/jpeg"/>
  <Override PartName="/ppt/media/image71.png" ContentType="image/png"/>
  <Override PartName="/ppt/media/image73.jpeg" ContentType="image/jpeg"/>
  <Override PartName="/ppt/media/image74.jpeg" ContentType="image/jpeg"/>
  <Override PartName="/ppt/media/image75.jpeg" ContentType="image/jpeg"/>
  <Override PartName="/ppt/media/image77.jpeg" ContentType="image/jpeg"/>
  <Override PartName="/ppt/media/image78.jpeg" ContentType="image/jpeg"/>
  <Override PartName="/ppt/media/image79.png" ContentType="image/png"/>
  <Override PartName="/ppt/media/image81.png" ContentType="image/png"/>
  <Override PartName="/ppt/media/image83.png" ContentType="image/png"/>
  <Override PartName="/ppt/media/image84.jpeg" ContentType="image/jpeg"/>
  <Override PartName="/ppt/media/image85.jpeg" ContentType="image/jpeg"/>
  <Override PartName="/ppt/media/image87.jpeg" ContentType="image/jpeg"/>
  <Override PartName="/ppt/media/image88.png" ContentType="image/png"/>
  <Override PartName="/ppt/media/image89.jpeg" ContentType="image/jpeg"/>
  <Override PartName="/ppt/media/image90.jpeg" ContentType="image/jpeg"/>
  <Override PartName="/ppt/media/image9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9144000" cy="51435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06280"/>
            <a:ext cx="8229240" cy="856800"/>
          </a:xfrm>
          <a:prstGeom prst="rect">
            <a:avLst/>
          </a:prstGeom>
          <a:noFill/>
          <a:ln w="0">
            <a:noFill/>
          </a:ln>
        </p:spPr>
        <p:txBody>
          <a:bodyPr lIns="81720" rIns="81720" tIns="40680" bIns="40680" anchor="ctr">
            <a:noAutofit/>
          </a:bodyPr>
          <a:p>
            <a:r>
              <a:rPr b="0" lang="es-AR" sz="3900" spc="-1" strike="noStrike">
                <a:solidFill>
                  <a:srgbClr val="000000"/>
                </a:solidFill>
                <a:latin typeface="Arial"/>
              </a:rPr>
              <a:t>Pulse para editar el formato del texto de título</a:t>
            </a:r>
            <a:endParaRPr b="0" lang="es-AR" sz="3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8229240" cy="3393720"/>
          </a:xfrm>
          <a:prstGeom prst="rect">
            <a:avLst/>
          </a:prstGeom>
          <a:noFill/>
          <a:ln w="0">
            <a:noFill/>
          </a:ln>
        </p:spPr>
        <p:txBody>
          <a:bodyPr lIns="81720" rIns="81720" tIns="40680" bIns="40680" anchor="t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8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s-AR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AR" sz="28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s-AR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8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s-AR" sz="2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AR" sz="28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s-AR" sz="2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8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s-AR" sz="2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8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s-AR" sz="2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8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s-A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7200" y="4684680"/>
            <a:ext cx="2133360" cy="356760"/>
          </a:xfrm>
          <a:prstGeom prst="rect">
            <a:avLst/>
          </a:prstGeom>
          <a:noFill/>
          <a:ln w="0">
            <a:noFill/>
          </a:ln>
        </p:spPr>
        <p:txBody>
          <a:bodyPr lIns="81720" rIns="81720" tIns="40680" bIns="40680" anchor="t">
            <a:noAutofit/>
          </a:bodyPr>
          <a:p>
            <a:endParaRPr b="0" lang="es-AR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080" y="4684680"/>
            <a:ext cx="2895120" cy="356760"/>
          </a:xfrm>
          <a:prstGeom prst="rect">
            <a:avLst/>
          </a:prstGeom>
          <a:noFill/>
          <a:ln w="0">
            <a:noFill/>
          </a:ln>
        </p:spPr>
        <p:txBody>
          <a:bodyPr lIns="81720" rIns="81720" tIns="40680" bIns="40680" anchor="t">
            <a:noAutofit/>
          </a:bodyPr>
          <a:p>
            <a:endParaRPr b="0" lang="es-AR" sz="2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3080" y="4684680"/>
            <a:ext cx="2133360" cy="356760"/>
          </a:xfrm>
          <a:prstGeom prst="rect">
            <a:avLst/>
          </a:prstGeom>
          <a:noFill/>
          <a:ln w="0">
            <a:noFill/>
          </a:ln>
        </p:spPr>
        <p:txBody>
          <a:bodyPr lIns="81720" rIns="81720" tIns="40680" bIns="40680" anchor="t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1DDEAB78-EB6D-45B3-B942-253CF6FC14C7}" type="slidenum">
              <a:rPr b="0" lang="es-AR" sz="1200" spc="-1" strike="noStrike">
                <a:solidFill>
                  <a:srgbClr val="000000"/>
                </a:solidFill>
                <a:latin typeface="Arial"/>
                <a:ea typeface="Arial"/>
              </a:rPr>
              <a:t>&lt;número&gt;</a:t>
            </a:fld>
            <a:endParaRPr b="0" lang="es-AR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dt"/>
          </p:nvPr>
        </p:nvSpPr>
        <p:spPr>
          <a:xfrm>
            <a:off x="457200" y="4684680"/>
            <a:ext cx="2133360" cy="356760"/>
          </a:xfrm>
          <a:prstGeom prst="rect">
            <a:avLst/>
          </a:prstGeom>
          <a:noFill/>
          <a:ln w="0">
            <a:noFill/>
          </a:ln>
        </p:spPr>
        <p:txBody>
          <a:bodyPr lIns="81720" rIns="81720" tIns="40680" bIns="40680" anchor="t">
            <a:noAutofit/>
          </a:bodyPr>
          <a:p>
            <a:endParaRPr b="0" lang="es-AR" sz="2400" spc="-1" strike="noStrike"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ftr"/>
          </p:nvPr>
        </p:nvSpPr>
        <p:spPr>
          <a:xfrm>
            <a:off x="3124080" y="4684680"/>
            <a:ext cx="2895120" cy="356760"/>
          </a:xfrm>
          <a:prstGeom prst="rect">
            <a:avLst/>
          </a:prstGeom>
          <a:noFill/>
          <a:ln w="0">
            <a:noFill/>
          </a:ln>
        </p:spPr>
        <p:txBody>
          <a:bodyPr lIns="81720" rIns="81720" tIns="40680" bIns="40680" anchor="t">
            <a:noAutofit/>
          </a:bodyPr>
          <a:p>
            <a:endParaRPr b="0" lang="es-AR" sz="2400" spc="-1" strike="noStrike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Num"/>
          </p:nvPr>
        </p:nvSpPr>
        <p:spPr>
          <a:xfrm>
            <a:off x="6553080" y="4684680"/>
            <a:ext cx="2133360" cy="356760"/>
          </a:xfrm>
          <a:prstGeom prst="rect">
            <a:avLst/>
          </a:prstGeom>
          <a:noFill/>
          <a:ln w="0">
            <a:noFill/>
          </a:ln>
        </p:spPr>
        <p:txBody>
          <a:bodyPr lIns="81720" rIns="81720" tIns="40680" bIns="40680" anchor="t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B7624184-87EC-4B10-9003-501F19851BA2}" type="slidenum">
              <a:rPr b="0" lang="es-AR" sz="1200" spc="-1" strike="noStrike">
                <a:solidFill>
                  <a:srgbClr val="000000"/>
                </a:solidFill>
                <a:latin typeface="Arial"/>
                <a:ea typeface="Arial"/>
              </a:rPr>
              <a:t>&lt;número&gt;</a:t>
            </a:fld>
            <a:endParaRPr b="0" lang="es-AR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s-AR" sz="1400" spc="-1" strike="noStrike">
                <a:solidFill>
                  <a:srgbClr val="000000"/>
                </a:solidFill>
                <a:latin typeface="Arial"/>
              </a:rPr>
              <a:t>Pulse para editar el formato del texto de título</a:t>
            </a:r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14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s-AR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AR" sz="14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s-AR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14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s-AR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AR" sz="14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s-AR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0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s-A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0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s-A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0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s-A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44.jpeg"/><Relationship Id="rId2" Type="http://schemas.openxmlformats.org/officeDocument/2006/relationships/image" Target="../media/image45.jpeg"/><Relationship Id="rId3" Type="http://schemas.openxmlformats.org/officeDocument/2006/relationships/image" Target="../media/image46.jpeg"/><Relationship Id="rId4" Type="http://schemas.openxmlformats.org/officeDocument/2006/relationships/image" Target="../media/image47.png"/><Relationship Id="rId5" Type="http://schemas.openxmlformats.org/officeDocument/2006/relationships/image" Target="../media/image48.jpeg"/><Relationship Id="rId6" Type="http://schemas.openxmlformats.org/officeDocument/2006/relationships/image" Target="../media/image49.png"/><Relationship Id="rId7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50.png"/><Relationship Id="rId2" Type="http://schemas.openxmlformats.org/officeDocument/2006/relationships/image" Target="../media/image51.png"/><Relationship Id="rId3" Type="http://schemas.openxmlformats.org/officeDocument/2006/relationships/image" Target="../media/image52.jpeg"/><Relationship Id="rId4" Type="http://schemas.openxmlformats.org/officeDocument/2006/relationships/image" Target="../media/image53.jpeg"/><Relationship Id="rId5" Type="http://schemas.openxmlformats.org/officeDocument/2006/relationships/image" Target="../media/image54.jpeg"/><Relationship Id="rId6" Type="http://schemas.openxmlformats.org/officeDocument/2006/relationships/image" Target="../media/image55.png"/><Relationship Id="rId7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56.png"/><Relationship Id="rId2" Type="http://schemas.openxmlformats.org/officeDocument/2006/relationships/image" Target="../media/image57.png"/><Relationship Id="rId3" Type="http://schemas.openxmlformats.org/officeDocument/2006/relationships/image" Target="../media/image58.jpeg"/><Relationship Id="rId4" Type="http://schemas.openxmlformats.org/officeDocument/2006/relationships/image" Target="../media/image59.jpeg"/><Relationship Id="rId5" Type="http://schemas.openxmlformats.org/officeDocument/2006/relationships/image" Target="../media/image60.jpeg"/><Relationship Id="rId6" Type="http://schemas.openxmlformats.org/officeDocument/2006/relationships/image" Target="../media/image61.png"/><Relationship Id="rId7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62.jpeg"/><Relationship Id="rId2" Type="http://schemas.openxmlformats.org/officeDocument/2006/relationships/image" Target="../media/image63.jpeg"/><Relationship Id="rId3" Type="http://schemas.openxmlformats.org/officeDocument/2006/relationships/image" Target="../media/image64.png"/><Relationship Id="rId4" Type="http://schemas.openxmlformats.org/officeDocument/2006/relationships/image" Target="../media/image65.jpeg"/><Relationship Id="rId5" Type="http://schemas.openxmlformats.org/officeDocument/2006/relationships/image" Target="../media/image66.png"/><Relationship Id="rId6" Type="http://schemas.openxmlformats.org/officeDocument/2006/relationships/image" Target="../media/image67.jpeg"/><Relationship Id="rId7" Type="http://schemas.openxmlformats.org/officeDocument/2006/relationships/image" Target="../media/image68.png"/><Relationship Id="rId8" Type="http://schemas.openxmlformats.org/officeDocument/2006/relationships/image" Target="../media/image69.jpeg"/><Relationship Id="rId9" Type="http://schemas.openxmlformats.org/officeDocument/2006/relationships/image" Target="../media/image70.png"/><Relationship Id="rId10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71.png"/><Relationship Id="rId2" Type="http://schemas.openxmlformats.org/officeDocument/2006/relationships/image" Target="../media/image72.png"/><Relationship Id="rId3" Type="http://schemas.openxmlformats.org/officeDocument/2006/relationships/image" Target="../media/image73.jpeg"/><Relationship Id="rId4" Type="http://schemas.openxmlformats.org/officeDocument/2006/relationships/image" Target="../media/image74.jpeg"/><Relationship Id="rId5" Type="http://schemas.openxmlformats.org/officeDocument/2006/relationships/image" Target="../media/image75.jpeg"/><Relationship Id="rId6" Type="http://schemas.openxmlformats.org/officeDocument/2006/relationships/image" Target="../media/image76.png"/><Relationship Id="rId7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77.jpeg"/><Relationship Id="rId2" Type="http://schemas.openxmlformats.org/officeDocument/2006/relationships/image" Target="../media/image78.jpeg"/><Relationship Id="rId3" Type="http://schemas.openxmlformats.org/officeDocument/2006/relationships/image" Target="../media/image79.png"/><Relationship Id="rId4" Type="http://schemas.openxmlformats.org/officeDocument/2006/relationships/image" Target="../media/image80.jpeg"/><Relationship Id="rId5" Type="http://schemas.openxmlformats.org/officeDocument/2006/relationships/image" Target="../media/image81.png"/><Relationship Id="rId6" Type="http://schemas.openxmlformats.org/officeDocument/2006/relationships/image" Target="../media/image82.jpeg"/><Relationship Id="rId7" Type="http://schemas.openxmlformats.org/officeDocument/2006/relationships/image" Target="../media/image83.png"/><Relationship Id="rId8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84.jpeg"/><Relationship Id="rId2" Type="http://schemas.openxmlformats.org/officeDocument/2006/relationships/image" Target="../media/image85.jpeg"/><Relationship Id="rId3" Type="http://schemas.openxmlformats.org/officeDocument/2006/relationships/image" Target="../media/image86.png"/><Relationship Id="rId4" Type="http://schemas.openxmlformats.org/officeDocument/2006/relationships/image" Target="../media/image87.jpeg"/><Relationship Id="rId5" Type="http://schemas.openxmlformats.org/officeDocument/2006/relationships/image" Target="../media/image88.png"/><Relationship Id="rId6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89.jpeg"/><Relationship Id="rId2" Type="http://schemas.openxmlformats.org/officeDocument/2006/relationships/image" Target="../media/image90.jpeg"/><Relationship Id="rId3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91.jpe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5" Type="http://schemas.openxmlformats.org/officeDocument/2006/relationships/image" Target="../media/image6.png"/><Relationship Id="rId6" Type="http://schemas.openxmlformats.org/officeDocument/2006/relationships/image" Target="../media/image7.jpeg"/><Relationship Id="rId7" Type="http://schemas.openxmlformats.org/officeDocument/2006/relationships/image" Target="../media/image8.png"/><Relationship Id="rId8" Type="http://schemas.openxmlformats.org/officeDocument/2006/relationships/image" Target="../media/image9.jpeg"/><Relationship Id="rId9" Type="http://schemas.openxmlformats.org/officeDocument/2006/relationships/image" Target="../media/image10.png"/><Relationship Id="rId10" Type="http://schemas.openxmlformats.org/officeDocument/2006/relationships/image" Target="../media/image11.jpeg"/><Relationship Id="rId1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jpeg"/><Relationship Id="rId3" Type="http://schemas.openxmlformats.org/officeDocument/2006/relationships/image" Target="../media/image16.png"/><Relationship Id="rId4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jpeg"/><Relationship Id="rId3" Type="http://schemas.openxmlformats.org/officeDocument/2006/relationships/image" Target="../media/image19.png"/><Relationship Id="rId4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jpeg"/><Relationship Id="rId3" Type="http://schemas.openxmlformats.org/officeDocument/2006/relationships/image" Target="../media/image22.png"/><Relationship Id="rId4" Type="http://schemas.openxmlformats.org/officeDocument/2006/relationships/image" Target="../media/image23.jpeg"/><Relationship Id="rId5" Type="http://schemas.openxmlformats.org/officeDocument/2006/relationships/image" Target="../media/image24.png"/><Relationship Id="rId6" Type="http://schemas.openxmlformats.org/officeDocument/2006/relationships/image" Target="../media/image25.jpeg"/><Relationship Id="rId7" Type="http://schemas.openxmlformats.org/officeDocument/2006/relationships/image" Target="../media/image26.png"/><Relationship Id="rId8" Type="http://schemas.openxmlformats.org/officeDocument/2006/relationships/image" Target="../media/image27.jpeg"/><Relationship Id="rId9" Type="http://schemas.openxmlformats.org/officeDocument/2006/relationships/image" Target="../media/image28.png"/><Relationship Id="rId10" Type="http://schemas.openxmlformats.org/officeDocument/2006/relationships/image" Target="../media/image29.jpeg"/><Relationship Id="rId11" Type="http://schemas.openxmlformats.org/officeDocument/2006/relationships/image" Target="../media/image30.png"/><Relationship Id="rId1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image" Target="../media/image32.png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image" Target="../media/image34.png"/><Relationship Id="rId3" Type="http://schemas.openxmlformats.org/officeDocument/2006/relationships/image" Target="../media/image35.jpeg"/><Relationship Id="rId4" Type="http://schemas.openxmlformats.org/officeDocument/2006/relationships/image" Target="../media/image36.png"/><Relationship Id="rId5" Type="http://schemas.openxmlformats.org/officeDocument/2006/relationships/image" Target="../media/image37.jpeg"/><Relationship Id="rId6" Type="http://schemas.openxmlformats.org/officeDocument/2006/relationships/image" Target="../media/image38.png"/><Relationship Id="rId7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image" Target="../media/image40.jpeg"/><Relationship Id="rId3" Type="http://schemas.openxmlformats.org/officeDocument/2006/relationships/image" Target="../media/image41.jpeg"/><Relationship Id="rId4" Type="http://schemas.openxmlformats.org/officeDocument/2006/relationships/image" Target="../media/image42.jpeg"/><Relationship Id="rId5" Type="http://schemas.openxmlformats.org/officeDocument/2006/relationships/image" Target="../media/image43.png"/><Relationship Id="rId6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4;p1" descr="\\10.5.14.217\diseño\Datos\2019 GSF_\______HUELLA\_ppt\__2022\PPT-2022_portada.jpg"/>
          <p:cNvPicPr/>
          <p:nvPr/>
        </p:nvPicPr>
        <p:blipFill>
          <a:blip r:embed="rId1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  <p:sp>
        <p:nvSpPr>
          <p:cNvPr id="83" name="Google Shape;85;p1"/>
          <p:cNvSpPr/>
          <p:nvPr/>
        </p:nvSpPr>
        <p:spPr>
          <a:xfrm>
            <a:off x="927000" y="1347480"/>
            <a:ext cx="7604280" cy="175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s-AR" sz="3600" spc="-1" strike="noStrike">
                <a:solidFill>
                  <a:srgbClr val="ffffff"/>
                </a:solidFill>
                <a:latin typeface="Poppins SemiBold"/>
                <a:ea typeface="Poppins SemiBold"/>
              </a:rPr>
              <a:t>Régimen de </a:t>
            </a:r>
            <a:endParaRPr b="0" lang="es-AR" sz="36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s-AR" sz="3600" spc="-1" strike="noStrike">
                <a:solidFill>
                  <a:srgbClr val="ffffff"/>
                </a:solidFill>
                <a:latin typeface="Poppins SemiBold"/>
                <a:ea typeface="Poppins SemiBold"/>
              </a:rPr>
              <a:t>Promoción Industrial </a:t>
            </a:r>
            <a:endParaRPr b="0" lang="es-AR" sz="36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s-AR" sz="3700" spc="-1" strike="noStrike">
                <a:solidFill>
                  <a:srgbClr val="ffffff"/>
                </a:solidFill>
                <a:latin typeface="Poppins"/>
                <a:ea typeface="Poppins"/>
              </a:rPr>
              <a:t>Ley 8478</a:t>
            </a:r>
            <a:endParaRPr b="0" lang="es-AR" sz="3700" spc="-1" strike="noStrike">
              <a:latin typeface="Arial"/>
            </a:endParaRPr>
          </a:p>
        </p:txBody>
      </p:sp>
      <p:sp>
        <p:nvSpPr>
          <p:cNvPr id="84" name="Google Shape;86;p1"/>
          <p:cNvSpPr/>
          <p:nvPr/>
        </p:nvSpPr>
        <p:spPr>
          <a:xfrm>
            <a:off x="902880" y="4281480"/>
            <a:ext cx="4777560" cy="30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s-AR" sz="1400" spc="-1" strike="noStrike">
                <a:solidFill>
                  <a:srgbClr val="045894"/>
                </a:solidFill>
                <a:latin typeface="Poppins Light"/>
                <a:ea typeface="Poppins Light"/>
              </a:rPr>
              <a:t>Ministerio de Producción, Ciencia Y Tecnología</a:t>
            </a:r>
            <a:endParaRPr b="0" lang="es-AR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200;gfdcb25808c_0_55" descr=""/>
          <p:cNvPicPr/>
          <p:nvPr/>
        </p:nvPicPr>
        <p:blipFill>
          <a:blip r:embed="rId1"/>
          <a:stretch/>
        </p:blipFill>
        <p:spPr>
          <a:xfrm>
            <a:off x="15480" y="-1080"/>
            <a:ext cx="9143280" cy="5142600"/>
          </a:xfrm>
          <a:prstGeom prst="rect">
            <a:avLst/>
          </a:prstGeom>
          <a:ln w="0">
            <a:noFill/>
          </a:ln>
        </p:spPr>
      </p:pic>
      <p:sp>
        <p:nvSpPr>
          <p:cNvPr id="163" name="Google Shape;201;gfdcb25808c_0_55"/>
          <p:cNvSpPr/>
          <p:nvPr/>
        </p:nvSpPr>
        <p:spPr>
          <a:xfrm>
            <a:off x="685800" y="1175040"/>
            <a:ext cx="5569920" cy="252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s-AR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s-AR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s-AR" sz="1600" spc="-1" strike="noStrike">
                <a:solidFill>
                  <a:srgbClr val="045894"/>
                </a:solidFill>
                <a:latin typeface="Poppins Light"/>
                <a:ea typeface="Poppins Light"/>
              </a:rPr>
              <a:t>Con proyectos de inversión en activos fijos que incrementen la </a:t>
            </a:r>
            <a:r>
              <a:rPr b="1" lang="es-AR" sz="1600" spc="-1" strike="noStrike">
                <a:solidFill>
                  <a:srgbClr val="045894"/>
                </a:solidFill>
                <a:latin typeface="Poppins SemiBold"/>
                <a:ea typeface="Poppins SemiBold"/>
              </a:rPr>
              <a:t>capacidad productiva</a:t>
            </a:r>
            <a:r>
              <a:rPr b="1" lang="es-AR" sz="1600" spc="-1" strike="noStrike">
                <a:solidFill>
                  <a:srgbClr val="045894"/>
                </a:solidFill>
                <a:latin typeface="Poppins Light"/>
                <a:ea typeface="Poppins Light"/>
              </a:rPr>
              <a:t>: </a:t>
            </a:r>
            <a:r>
              <a:rPr b="0" lang="es-AR" sz="1600" spc="-1" strike="noStrike">
                <a:solidFill>
                  <a:srgbClr val="045894"/>
                </a:solidFill>
                <a:latin typeface="Poppins"/>
                <a:ea typeface="Poppins"/>
              </a:rPr>
              <a:t>Se disminuye el mínimo establecido a un 8%.</a:t>
            </a:r>
            <a:endParaRPr b="0" lang="es-AR" sz="16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s-AR" sz="16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s-AR" sz="16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s-AR" sz="1600" spc="-1" strike="noStrike">
                <a:solidFill>
                  <a:srgbClr val="045894"/>
                </a:solidFill>
                <a:latin typeface="Poppins Light"/>
                <a:ea typeface="Poppins Light"/>
              </a:rPr>
              <a:t>Con incremento de </a:t>
            </a:r>
            <a:r>
              <a:rPr b="1" lang="es-AR" sz="1600" spc="-1" strike="noStrike">
                <a:solidFill>
                  <a:srgbClr val="045894"/>
                </a:solidFill>
                <a:latin typeface="Poppins SemiBold"/>
                <a:ea typeface="Poppins SemiBold"/>
              </a:rPr>
              <a:t>mano de obra</a:t>
            </a:r>
            <a:r>
              <a:rPr b="0" lang="es-AR" sz="1600" spc="-1" strike="noStrike">
                <a:solidFill>
                  <a:srgbClr val="045894"/>
                </a:solidFill>
                <a:latin typeface="Poppins Light"/>
                <a:ea typeface="Poppins Light"/>
              </a:rPr>
              <a:t>: Se disminuye el mínimo establecido a un 10%</a:t>
            </a:r>
            <a:endParaRPr b="0" lang="es-AR" sz="1600" spc="-1" strike="noStrike">
              <a:latin typeface="Arial"/>
            </a:endParaRPr>
          </a:p>
        </p:txBody>
      </p:sp>
      <p:sp>
        <p:nvSpPr>
          <p:cNvPr id="164" name="Google Shape;202;gfdcb25808c_0_55"/>
          <p:cNvSpPr/>
          <p:nvPr/>
        </p:nvSpPr>
        <p:spPr>
          <a:xfrm>
            <a:off x="685800" y="469080"/>
            <a:ext cx="5826600" cy="94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s-AR" sz="2700" spc="-1" strike="noStrike">
                <a:solidFill>
                  <a:srgbClr val="045894"/>
                </a:solidFill>
                <a:latin typeface="Poppins"/>
                <a:ea typeface="Poppins"/>
              </a:rPr>
              <a:t>Plantas Industriales </a:t>
            </a:r>
            <a:endParaRPr b="0" lang="es-AR" sz="27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s-AR" sz="2700" spc="-1" strike="noStrike">
                <a:solidFill>
                  <a:srgbClr val="045894"/>
                </a:solidFill>
                <a:latin typeface="Poppins SemiBold"/>
                <a:ea typeface="Poppins SemiBold"/>
              </a:rPr>
              <a:t>Existentes </a:t>
            </a:r>
            <a:endParaRPr b="0" lang="es-AR" sz="2700" spc="-1" strike="noStrike">
              <a:latin typeface="Arial"/>
            </a:endParaRPr>
          </a:p>
        </p:txBody>
      </p:sp>
      <p:pic>
        <p:nvPicPr>
          <p:cNvPr id="165" name="Google Shape;203;gfdcb25808c_0_55" descr=""/>
          <p:cNvPicPr/>
          <p:nvPr/>
        </p:nvPicPr>
        <p:blipFill>
          <a:blip r:embed="rId2"/>
          <a:srcRect l="16922" t="8784" r="13073" b="15017"/>
          <a:stretch/>
        </p:blipFill>
        <p:spPr>
          <a:xfrm>
            <a:off x="6442560" y="922320"/>
            <a:ext cx="2088720" cy="3032280"/>
          </a:xfrm>
          <a:prstGeom prst="rect">
            <a:avLst/>
          </a:prstGeom>
          <a:ln w="0">
            <a:noFill/>
          </a:ln>
        </p:spPr>
      </p:pic>
      <p:grpSp>
        <p:nvGrpSpPr>
          <p:cNvPr id="166" name="Google Shape;204;gfdcb25808c_0_55"/>
          <p:cNvGrpSpPr/>
          <p:nvPr/>
        </p:nvGrpSpPr>
        <p:grpSpPr>
          <a:xfrm>
            <a:off x="-60840" y="1758960"/>
            <a:ext cx="675720" cy="254160"/>
            <a:chOff x="-60840" y="1758960"/>
            <a:chExt cx="675720" cy="254160"/>
          </a:xfrm>
        </p:grpSpPr>
        <p:pic>
          <p:nvPicPr>
            <p:cNvPr id="167" name="Google Shape;205;gfdcb25808c_0_55" descr="\\10.5.14.217\diseño\Datos\2019 GSF_\______HUELLA\_ppt\__2022\PPT-2022_inetrior.jpg"/>
            <p:cNvPicPr/>
            <p:nvPr/>
          </p:nvPicPr>
          <p:blipFill>
            <a:blip r:embed="rId3"/>
            <a:srcRect l="8465" t="77262" r="30197" b="4464"/>
            <a:stretch/>
          </p:blipFill>
          <p:spPr>
            <a:xfrm>
              <a:off x="-60840" y="1788480"/>
              <a:ext cx="675720" cy="1508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68" name="Google Shape;206;gfdcb25808c_0_55"/>
            <p:cNvSpPr/>
            <p:nvPr/>
          </p:nvSpPr>
          <p:spPr>
            <a:xfrm>
              <a:off x="178200" y="1758960"/>
              <a:ext cx="256320" cy="254160"/>
            </a:xfrm>
            <a:prstGeom prst="ellipse">
              <a:avLst/>
            </a:prstGeom>
            <a:blipFill rotWithShape="0">
              <a:blip r:embed="rId4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69" name="Google Shape;207;gfdcb25808c_0_55"/>
          <p:cNvGrpSpPr/>
          <p:nvPr/>
        </p:nvGrpSpPr>
        <p:grpSpPr>
          <a:xfrm>
            <a:off x="-60840" y="2958480"/>
            <a:ext cx="675720" cy="254160"/>
            <a:chOff x="-60840" y="2958480"/>
            <a:chExt cx="675720" cy="254160"/>
          </a:xfrm>
        </p:grpSpPr>
        <p:pic>
          <p:nvPicPr>
            <p:cNvPr id="170" name="Google Shape;208;gfdcb25808c_0_55" descr="\\10.5.14.217\diseño\Datos\2019 GSF_\______HUELLA\_ppt\__2022\PPT-2022_inetrior.jpg"/>
            <p:cNvPicPr/>
            <p:nvPr/>
          </p:nvPicPr>
          <p:blipFill>
            <a:blip r:embed="rId5"/>
            <a:srcRect l="8465" t="77262" r="30197" b="4464"/>
            <a:stretch/>
          </p:blipFill>
          <p:spPr>
            <a:xfrm>
              <a:off x="-60840" y="2988000"/>
              <a:ext cx="675720" cy="1508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71" name="Google Shape;209;gfdcb25808c_0_55"/>
            <p:cNvSpPr/>
            <p:nvPr/>
          </p:nvSpPr>
          <p:spPr>
            <a:xfrm>
              <a:off x="178200" y="2958480"/>
              <a:ext cx="256320" cy="254160"/>
            </a:xfrm>
            <a:prstGeom prst="ellipse">
              <a:avLst/>
            </a:prstGeom>
            <a:blipFill rotWithShape="0">
              <a:blip r:embed="rId6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214;gfdcb25808c_0_303" descr=""/>
          <p:cNvPicPr/>
          <p:nvPr/>
        </p:nvPicPr>
        <p:blipFill>
          <a:blip r:embed="rId1"/>
          <a:stretch/>
        </p:blipFill>
        <p:spPr>
          <a:xfrm>
            <a:off x="7627680" y="4060440"/>
            <a:ext cx="1447920" cy="1447920"/>
          </a:xfrm>
          <a:prstGeom prst="rect">
            <a:avLst/>
          </a:prstGeom>
          <a:ln w="0">
            <a:noFill/>
          </a:ln>
        </p:spPr>
      </p:pic>
      <p:pic>
        <p:nvPicPr>
          <p:cNvPr id="173" name="Google Shape;215;gfdcb25808c_0_303" descr=""/>
          <p:cNvPicPr/>
          <p:nvPr/>
        </p:nvPicPr>
        <p:blipFill>
          <a:blip r:embed="rId2"/>
          <a:stretch/>
        </p:blipFill>
        <p:spPr>
          <a:xfrm>
            <a:off x="7627680" y="4060440"/>
            <a:ext cx="1447920" cy="1447920"/>
          </a:xfrm>
          <a:prstGeom prst="rect">
            <a:avLst/>
          </a:prstGeom>
          <a:ln w="0">
            <a:noFill/>
          </a:ln>
        </p:spPr>
      </p:pic>
      <p:pic>
        <p:nvPicPr>
          <p:cNvPr id="174" name="Google Shape;216;gfdcb25808c_0_303" descr=""/>
          <p:cNvPicPr/>
          <p:nvPr/>
        </p:nvPicPr>
        <p:blipFill>
          <a:blip r:embed="rId3"/>
          <a:srcRect l="0" t="74903" r="0" b="0"/>
          <a:stretch/>
        </p:blipFill>
        <p:spPr>
          <a:xfrm>
            <a:off x="4165560" y="4437360"/>
            <a:ext cx="4993200" cy="704160"/>
          </a:xfrm>
          <a:prstGeom prst="rect">
            <a:avLst/>
          </a:prstGeom>
          <a:ln w="0">
            <a:noFill/>
          </a:ln>
        </p:spPr>
      </p:pic>
      <p:pic>
        <p:nvPicPr>
          <p:cNvPr id="175" name="Google Shape;217;gfdcb25808c_0_303" descr=""/>
          <p:cNvPicPr/>
          <p:nvPr/>
        </p:nvPicPr>
        <p:blipFill>
          <a:blip r:embed="rId4"/>
          <a:srcRect l="0" t="74903" r="57787" b="0"/>
          <a:stretch/>
        </p:blipFill>
        <p:spPr>
          <a:xfrm>
            <a:off x="-788400" y="4437360"/>
            <a:ext cx="7073640" cy="704160"/>
          </a:xfrm>
          <a:prstGeom prst="rect">
            <a:avLst/>
          </a:prstGeom>
          <a:ln w="0">
            <a:noFill/>
          </a:ln>
        </p:spPr>
      </p:pic>
      <p:pic>
        <p:nvPicPr>
          <p:cNvPr id="176" name="Google Shape;218;gfdcb25808c_0_303" descr="\\10.5.14.217\diseño\Datos\2019 GSF_\______HUELLA\_ppt\__2022\PPT-2022_inetrior.jpg"/>
          <p:cNvPicPr/>
          <p:nvPr/>
        </p:nvPicPr>
        <p:blipFill>
          <a:blip r:embed="rId5"/>
          <a:srcRect l="71209" t="90856" r="9602" b="6801"/>
          <a:stretch/>
        </p:blipFill>
        <p:spPr>
          <a:xfrm>
            <a:off x="444240" y="834120"/>
            <a:ext cx="3281760" cy="3648240"/>
          </a:xfrm>
          <a:prstGeom prst="rect">
            <a:avLst/>
          </a:prstGeom>
          <a:ln w="0">
            <a:noFill/>
          </a:ln>
        </p:spPr>
      </p:pic>
      <p:sp>
        <p:nvSpPr>
          <p:cNvPr id="177" name="Google Shape;219;gfdcb25808c_0_303"/>
          <p:cNvSpPr/>
          <p:nvPr/>
        </p:nvSpPr>
        <p:spPr>
          <a:xfrm>
            <a:off x="-158760" y="896040"/>
            <a:ext cx="1040040" cy="45648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8" name="Google Shape;220;gfdcb25808c_0_303"/>
          <p:cNvSpPr/>
          <p:nvPr/>
        </p:nvSpPr>
        <p:spPr>
          <a:xfrm>
            <a:off x="579600" y="1374480"/>
            <a:ext cx="3732120" cy="2489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s-AR" sz="2600" spc="-1" strike="noStrike">
                <a:solidFill>
                  <a:srgbClr val="ffffff"/>
                </a:solidFill>
                <a:latin typeface="Poppins SemiBold"/>
                <a:ea typeface="Poppins SemiBold"/>
              </a:rPr>
              <a:t>EMPRESAS </a:t>
            </a:r>
            <a:endParaRPr b="0" lang="es-AR" sz="26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s-AR" sz="2600" spc="-1" strike="noStrike">
                <a:solidFill>
                  <a:srgbClr val="ffffff"/>
                </a:solidFill>
                <a:latin typeface="Poppins SemiBold"/>
                <a:ea typeface="Poppins SemiBold"/>
              </a:rPr>
              <a:t>EXISTENTES</a:t>
            </a:r>
            <a:endParaRPr b="0" lang="es-AR" sz="26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s-AR" sz="1700" spc="-1" strike="noStrike">
                <a:solidFill>
                  <a:srgbClr val="ffffff"/>
                </a:solidFill>
                <a:latin typeface="Poppins SemiBold"/>
                <a:ea typeface="Poppins SemiBold"/>
              </a:rPr>
              <a:t>BENEFICIOS EN EXENCIONES IMPOSITIVAS</a:t>
            </a:r>
            <a:endParaRPr b="0" lang="es-AR" sz="17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s-AR" sz="17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s-AR" sz="1200" spc="-1" strike="noStrike">
                <a:solidFill>
                  <a:srgbClr val="ffffff"/>
                </a:solidFill>
                <a:latin typeface="Poppins SemiBold"/>
                <a:ea typeface="Poppins SemiBold"/>
              </a:rPr>
              <a:t>INCREMENTOS DE MANO DE OBRA</a:t>
            </a:r>
            <a:endParaRPr b="0" lang="es-AR" sz="1200" spc="-1" strike="noStrike">
              <a:latin typeface="Arial"/>
            </a:endParaRPr>
          </a:p>
        </p:txBody>
      </p:sp>
      <p:sp>
        <p:nvSpPr>
          <p:cNvPr id="179" name="Google Shape;221;gfdcb25808c_0_303"/>
          <p:cNvSpPr/>
          <p:nvPr/>
        </p:nvSpPr>
        <p:spPr>
          <a:xfrm>
            <a:off x="3341160" y="3603600"/>
            <a:ext cx="1040040" cy="45648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180" name="Google Shape;222;gfdcb25808c_0_303" descr=""/>
          <p:cNvPicPr/>
          <p:nvPr/>
        </p:nvPicPr>
        <p:blipFill>
          <a:blip r:embed="rId6"/>
          <a:srcRect l="21632" t="21690" r="37018" b="25540"/>
          <a:stretch/>
        </p:blipFill>
        <p:spPr>
          <a:xfrm>
            <a:off x="3726360" y="793440"/>
            <a:ext cx="5075640" cy="3643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227;gfdcb25808c_0_62" descr=""/>
          <p:cNvPicPr/>
          <p:nvPr/>
        </p:nvPicPr>
        <p:blipFill>
          <a:blip r:embed="rId1"/>
          <a:stretch/>
        </p:blipFill>
        <p:spPr>
          <a:xfrm>
            <a:off x="7627680" y="4060440"/>
            <a:ext cx="1447920" cy="1447920"/>
          </a:xfrm>
          <a:prstGeom prst="rect">
            <a:avLst/>
          </a:prstGeom>
          <a:ln w="0">
            <a:noFill/>
          </a:ln>
        </p:spPr>
      </p:pic>
      <p:pic>
        <p:nvPicPr>
          <p:cNvPr id="182" name="Google Shape;228;gfdcb25808c_0_62" descr=""/>
          <p:cNvPicPr/>
          <p:nvPr/>
        </p:nvPicPr>
        <p:blipFill>
          <a:blip r:embed="rId2"/>
          <a:stretch/>
        </p:blipFill>
        <p:spPr>
          <a:xfrm>
            <a:off x="7627680" y="4060440"/>
            <a:ext cx="1447920" cy="1447920"/>
          </a:xfrm>
          <a:prstGeom prst="rect">
            <a:avLst/>
          </a:prstGeom>
          <a:ln w="0">
            <a:noFill/>
          </a:ln>
        </p:spPr>
      </p:pic>
      <p:pic>
        <p:nvPicPr>
          <p:cNvPr id="183" name="Google Shape;229;gfdcb25808c_0_62" descr=""/>
          <p:cNvPicPr/>
          <p:nvPr/>
        </p:nvPicPr>
        <p:blipFill>
          <a:blip r:embed="rId3"/>
          <a:srcRect l="0" t="74903" r="0" b="0"/>
          <a:stretch/>
        </p:blipFill>
        <p:spPr>
          <a:xfrm>
            <a:off x="4165560" y="4437360"/>
            <a:ext cx="4993200" cy="704160"/>
          </a:xfrm>
          <a:prstGeom prst="rect">
            <a:avLst/>
          </a:prstGeom>
          <a:ln w="0">
            <a:noFill/>
          </a:ln>
        </p:spPr>
      </p:pic>
      <p:pic>
        <p:nvPicPr>
          <p:cNvPr id="184" name="Google Shape;230;gfdcb25808c_0_62" descr=""/>
          <p:cNvPicPr/>
          <p:nvPr/>
        </p:nvPicPr>
        <p:blipFill>
          <a:blip r:embed="rId4"/>
          <a:srcRect l="0" t="74903" r="57787" b="0"/>
          <a:stretch/>
        </p:blipFill>
        <p:spPr>
          <a:xfrm>
            <a:off x="-800640" y="4437360"/>
            <a:ext cx="7073640" cy="704160"/>
          </a:xfrm>
          <a:prstGeom prst="rect">
            <a:avLst/>
          </a:prstGeom>
          <a:ln w="0">
            <a:noFill/>
          </a:ln>
        </p:spPr>
      </p:pic>
      <p:pic>
        <p:nvPicPr>
          <p:cNvPr id="185" name="Google Shape;231;gfdcb25808c_0_62" descr="\\10.5.14.217\diseño\Datos\2019 GSF_\______HUELLA\_ppt\__2022\PPT-2022_inetrior.jpg"/>
          <p:cNvPicPr/>
          <p:nvPr/>
        </p:nvPicPr>
        <p:blipFill>
          <a:blip r:embed="rId5"/>
          <a:srcRect l="71209" t="90856" r="9602" b="6801"/>
          <a:stretch/>
        </p:blipFill>
        <p:spPr>
          <a:xfrm>
            <a:off x="444240" y="834120"/>
            <a:ext cx="3513240" cy="3648240"/>
          </a:xfrm>
          <a:prstGeom prst="rect">
            <a:avLst/>
          </a:prstGeom>
          <a:ln w="0">
            <a:noFill/>
          </a:ln>
        </p:spPr>
      </p:pic>
      <p:sp>
        <p:nvSpPr>
          <p:cNvPr id="186" name="Google Shape;232;gfdcb25808c_0_62"/>
          <p:cNvSpPr/>
          <p:nvPr/>
        </p:nvSpPr>
        <p:spPr>
          <a:xfrm>
            <a:off x="-158760" y="896040"/>
            <a:ext cx="1040040" cy="45648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7" name="Google Shape;233;gfdcb25808c_0_62"/>
          <p:cNvSpPr/>
          <p:nvPr/>
        </p:nvSpPr>
        <p:spPr>
          <a:xfrm>
            <a:off x="579600" y="1374480"/>
            <a:ext cx="3732120" cy="2489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s-AR" sz="2600" spc="-1" strike="noStrike">
                <a:solidFill>
                  <a:srgbClr val="ffffff"/>
                </a:solidFill>
                <a:latin typeface="Poppins SemiBold"/>
                <a:ea typeface="Poppins SemiBold"/>
              </a:rPr>
              <a:t>EMPRESAS </a:t>
            </a:r>
            <a:endParaRPr b="0" lang="es-AR" sz="26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s-AR" sz="2600" spc="-1" strike="noStrike">
                <a:solidFill>
                  <a:srgbClr val="ffffff"/>
                </a:solidFill>
                <a:latin typeface="Poppins SemiBold"/>
                <a:ea typeface="Poppins SemiBold"/>
              </a:rPr>
              <a:t>EXISTENTES</a:t>
            </a:r>
            <a:endParaRPr b="0" lang="es-AR" sz="26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s-AR" sz="1700" spc="-1" strike="noStrike">
                <a:solidFill>
                  <a:srgbClr val="ffffff"/>
                </a:solidFill>
                <a:latin typeface="Poppins SemiBold"/>
                <a:ea typeface="Poppins SemiBold"/>
              </a:rPr>
              <a:t>BENEFICIOS EN EXENCIONES IMPOSITIVAS</a:t>
            </a:r>
            <a:endParaRPr b="0" lang="es-AR" sz="17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s-AR" sz="17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s-AR" sz="1200" spc="-1" strike="noStrike">
                <a:solidFill>
                  <a:srgbClr val="ffffff"/>
                </a:solidFill>
                <a:latin typeface="Poppins SemiBold"/>
                <a:ea typeface="Poppins SemiBold"/>
              </a:rPr>
              <a:t>INCREMENTOS DE CAPACIDAD </a:t>
            </a:r>
            <a:endParaRPr b="0" lang="es-AR" sz="12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s-AR" sz="1200" spc="-1" strike="noStrike">
                <a:solidFill>
                  <a:srgbClr val="ffffff"/>
                </a:solidFill>
                <a:latin typeface="Poppins SemiBold"/>
                <a:ea typeface="Poppins SemiBold"/>
              </a:rPr>
              <a:t>PRODUCTIVA MEDIANTE </a:t>
            </a:r>
            <a:endParaRPr b="0" lang="es-AR" sz="12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s-AR" sz="1200" spc="-1" strike="noStrike">
                <a:solidFill>
                  <a:srgbClr val="ffffff"/>
                </a:solidFill>
                <a:latin typeface="Poppins SemiBold"/>
                <a:ea typeface="Poppins SemiBold"/>
              </a:rPr>
              <a:t>INVERSIONES EN ACTIVO FIJO</a:t>
            </a:r>
            <a:endParaRPr b="0" lang="es-AR" sz="1200" spc="-1" strike="noStrike">
              <a:latin typeface="Arial"/>
            </a:endParaRPr>
          </a:p>
        </p:txBody>
      </p:sp>
      <p:sp>
        <p:nvSpPr>
          <p:cNvPr id="188" name="Google Shape;234;gfdcb25808c_0_62"/>
          <p:cNvSpPr/>
          <p:nvPr/>
        </p:nvSpPr>
        <p:spPr>
          <a:xfrm>
            <a:off x="3450960" y="3732840"/>
            <a:ext cx="1040040" cy="45648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189" name="Google Shape;235;gfdcb25808c_0_62" descr=""/>
          <p:cNvPicPr/>
          <p:nvPr/>
        </p:nvPicPr>
        <p:blipFill>
          <a:blip r:embed="rId6"/>
          <a:srcRect l="18571" t="24511" r="33319" b="12483"/>
          <a:stretch/>
        </p:blipFill>
        <p:spPr>
          <a:xfrm>
            <a:off x="4000680" y="834120"/>
            <a:ext cx="4953240" cy="3648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240;gfdcb25808c_0_75" descr=""/>
          <p:cNvPicPr/>
          <p:nvPr/>
        </p:nvPicPr>
        <p:blipFill>
          <a:blip r:embed="rId1"/>
          <a:srcRect l="0" t="0" r="0" b="2495"/>
          <a:stretch/>
        </p:blipFill>
        <p:spPr>
          <a:xfrm>
            <a:off x="79920" y="292680"/>
            <a:ext cx="8983800" cy="4926600"/>
          </a:xfrm>
          <a:prstGeom prst="rect">
            <a:avLst/>
          </a:prstGeom>
          <a:ln w="0">
            <a:noFill/>
          </a:ln>
        </p:spPr>
      </p:pic>
      <p:sp>
        <p:nvSpPr>
          <p:cNvPr id="191" name="Google Shape;241;gfdcb25808c_0_75"/>
          <p:cNvSpPr/>
          <p:nvPr/>
        </p:nvSpPr>
        <p:spPr>
          <a:xfrm>
            <a:off x="599760" y="140400"/>
            <a:ext cx="7944120" cy="3719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s-AR" sz="2200" spc="-1" strike="noStrike">
                <a:solidFill>
                  <a:srgbClr val="045894"/>
                </a:solidFill>
                <a:latin typeface="Poppins"/>
                <a:ea typeface="Poppins"/>
              </a:rPr>
              <a:t>Se incorporan</a:t>
            </a:r>
            <a:r>
              <a:rPr b="0" lang="es-AR" sz="2100" spc="-1" strike="noStrike">
                <a:solidFill>
                  <a:srgbClr val="045894"/>
                </a:solidFill>
                <a:latin typeface="Poppins"/>
                <a:ea typeface="Poppins"/>
              </a:rPr>
              <a:t> </a:t>
            </a:r>
            <a:endParaRPr b="0" lang="es-AR" sz="21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s-AR" sz="2200" spc="-1" strike="noStrike">
                <a:solidFill>
                  <a:srgbClr val="045894"/>
                </a:solidFill>
                <a:latin typeface="Poppins Medium"/>
                <a:ea typeface="Poppins Medium"/>
              </a:rPr>
              <a:t>nuevas posibilidades de encuadramientos especiales</a:t>
            </a:r>
            <a:endParaRPr b="0" lang="es-AR" sz="22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s-AR" sz="2200" spc="-1" strike="noStrike">
              <a:latin typeface="Arial"/>
            </a:endParaRPr>
          </a:p>
          <a:p>
            <a:pPr>
              <a:lnSpc>
                <a:spcPct val="115000"/>
              </a:lnSpc>
              <a:tabLst>
                <a:tab algn="l" pos="0"/>
              </a:tabLst>
            </a:pPr>
            <a:r>
              <a:rPr b="0" lang="es-AR" sz="1300" spc="-1" strike="noStrike">
                <a:solidFill>
                  <a:srgbClr val="045894"/>
                </a:solidFill>
                <a:latin typeface="Poppins"/>
                <a:ea typeface="Poppins"/>
              </a:rPr>
              <a:t>Para </a:t>
            </a:r>
            <a:r>
              <a:rPr b="1" lang="es-AR" sz="1400" spc="-1" strike="noStrike">
                <a:solidFill>
                  <a:srgbClr val="045894"/>
                </a:solidFill>
                <a:latin typeface="Poppins Medium"/>
                <a:ea typeface="Poppins Medium"/>
              </a:rPr>
              <a:t>empresas recuperadas</a:t>
            </a:r>
            <a:r>
              <a:rPr b="0" lang="es-AR" sz="1300" spc="-1" strike="noStrike">
                <a:solidFill>
                  <a:srgbClr val="045894"/>
                </a:solidFill>
                <a:latin typeface="Poppins"/>
                <a:ea typeface="Poppins"/>
              </a:rPr>
              <a:t> o empresas en crisis económico-financiera que ejecuten programas de recuperación productiva</a:t>
            </a:r>
            <a:endParaRPr b="0" lang="es-AR" sz="13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601"/>
              </a:spcBef>
              <a:tabLst>
                <a:tab algn="l" pos="0"/>
              </a:tabLst>
            </a:pPr>
            <a:r>
              <a:rPr b="0" lang="es-AR" sz="1300" spc="-1" strike="noStrike">
                <a:solidFill>
                  <a:srgbClr val="045894"/>
                </a:solidFill>
                <a:latin typeface="Poppins"/>
                <a:ea typeface="Poppins"/>
              </a:rPr>
              <a:t>Proyectos de inversiones relacionados a </a:t>
            </a:r>
            <a:r>
              <a:rPr b="1" lang="es-AR" sz="1400" spc="-1" strike="noStrike">
                <a:solidFill>
                  <a:srgbClr val="045894"/>
                </a:solidFill>
                <a:latin typeface="Poppins Medium"/>
                <a:ea typeface="Poppins Medium"/>
              </a:rPr>
              <a:t>procesos productivos más eficientes o innovadores</a:t>
            </a:r>
            <a:r>
              <a:rPr b="0" lang="es-AR" sz="1300" spc="-1" strike="noStrike">
                <a:solidFill>
                  <a:srgbClr val="045894"/>
                </a:solidFill>
                <a:latin typeface="Poppins"/>
                <a:ea typeface="Poppins"/>
              </a:rPr>
              <a:t> con incorporación de tecnología moderna, procesos de </a:t>
            </a:r>
            <a:r>
              <a:rPr b="1" lang="es-AR" sz="1400" spc="-1" strike="noStrike">
                <a:solidFill>
                  <a:srgbClr val="045894"/>
                </a:solidFill>
                <a:latin typeface="Poppins Medium"/>
                <a:ea typeface="Poppins Medium"/>
              </a:rPr>
              <a:t>integración hacia adelante o hacia atrás</a:t>
            </a:r>
            <a:r>
              <a:rPr b="0" lang="es-AR" sz="1300" spc="-1" strike="noStrike">
                <a:solidFill>
                  <a:srgbClr val="045894"/>
                </a:solidFill>
                <a:latin typeface="Poppins"/>
                <a:ea typeface="Poppins"/>
              </a:rPr>
              <a:t>, o desarrollos industriales que permitan obtener </a:t>
            </a:r>
            <a:r>
              <a:rPr b="1" lang="es-AR" sz="1400" spc="-1" strike="noStrike">
                <a:solidFill>
                  <a:srgbClr val="045894"/>
                </a:solidFill>
                <a:latin typeface="Poppins Medium"/>
                <a:ea typeface="Poppins Medium"/>
              </a:rPr>
              <a:t>productos tecnológicamente mejorados </a:t>
            </a:r>
            <a:r>
              <a:rPr b="0" lang="es-AR" sz="1300" spc="-1" strike="noStrike">
                <a:solidFill>
                  <a:srgbClr val="045894"/>
                </a:solidFill>
                <a:latin typeface="Poppins"/>
                <a:ea typeface="Poppins"/>
              </a:rPr>
              <a:t>y/o con mayor valor agregado </a:t>
            </a:r>
            <a:endParaRPr b="0" lang="es-AR" sz="13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601"/>
              </a:spcBef>
              <a:tabLst>
                <a:tab algn="l" pos="0"/>
              </a:tabLst>
            </a:pPr>
            <a:r>
              <a:rPr b="0" lang="es-AR" sz="1300" spc="-1" strike="noStrike">
                <a:solidFill>
                  <a:srgbClr val="045894"/>
                </a:solidFill>
                <a:latin typeface="Poppins"/>
                <a:ea typeface="Poppins"/>
              </a:rPr>
              <a:t>Para el fomento de  un desarrollo sectorial o local de </a:t>
            </a:r>
            <a:r>
              <a:rPr b="1" lang="es-AR" sz="1400" spc="-1" strike="noStrike">
                <a:solidFill>
                  <a:srgbClr val="045894"/>
                </a:solidFill>
                <a:latin typeface="Poppins Medium"/>
                <a:ea typeface="Poppins Medium"/>
              </a:rPr>
              <a:t>sustitución de importaciones</a:t>
            </a:r>
            <a:r>
              <a:rPr b="0" lang="es-AR" sz="1300" spc="-1" strike="noStrike">
                <a:solidFill>
                  <a:srgbClr val="045894"/>
                </a:solidFill>
                <a:latin typeface="Poppins"/>
                <a:ea typeface="Poppins"/>
              </a:rPr>
              <a:t> </a:t>
            </a:r>
            <a:endParaRPr b="0" lang="es-AR" sz="13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601"/>
              </a:spcBef>
              <a:tabLst>
                <a:tab algn="l" pos="0"/>
              </a:tabLst>
            </a:pPr>
            <a:r>
              <a:rPr b="0" lang="es-AR" sz="1300" spc="-1" strike="noStrike">
                <a:solidFill>
                  <a:srgbClr val="045894"/>
                </a:solidFill>
                <a:latin typeface="Poppins"/>
                <a:ea typeface="Poppins"/>
              </a:rPr>
              <a:t>Para la promoción del </a:t>
            </a:r>
            <a:r>
              <a:rPr b="1" lang="es-AR" sz="1400" spc="-1" strike="noStrike">
                <a:solidFill>
                  <a:srgbClr val="045894"/>
                </a:solidFill>
                <a:latin typeface="Poppins Medium"/>
                <a:ea typeface="Poppins Medium"/>
              </a:rPr>
              <a:t>desarrollo industrial sostenible</a:t>
            </a:r>
            <a:r>
              <a:rPr b="0" lang="es-AR" sz="1300" spc="-1" strike="noStrike">
                <a:solidFill>
                  <a:srgbClr val="045894"/>
                </a:solidFill>
                <a:latin typeface="Poppins"/>
                <a:ea typeface="Poppins"/>
              </a:rPr>
              <a:t> orientado a la mejora del desempeño ambiental</a:t>
            </a:r>
            <a:endParaRPr b="0" lang="es-AR" sz="13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601"/>
              </a:spcBef>
              <a:tabLst>
                <a:tab algn="l" pos="0"/>
              </a:tabLst>
            </a:pPr>
            <a:r>
              <a:rPr b="0" lang="es-AR" sz="1300" spc="-1" strike="noStrike">
                <a:solidFill>
                  <a:srgbClr val="045894"/>
                </a:solidFill>
                <a:latin typeface="Poppins"/>
                <a:ea typeface="Poppins"/>
              </a:rPr>
              <a:t>Para </a:t>
            </a:r>
            <a:r>
              <a:rPr b="1" lang="es-AR" sz="1400" spc="-1" strike="noStrike">
                <a:solidFill>
                  <a:srgbClr val="045894"/>
                </a:solidFill>
                <a:latin typeface="Poppins Medium"/>
                <a:ea typeface="Poppins Medium"/>
              </a:rPr>
              <a:t>proyectos declarados de interés provincial </a:t>
            </a:r>
            <a:r>
              <a:rPr b="0" lang="es-AR" sz="1300" spc="-1" strike="noStrike">
                <a:solidFill>
                  <a:srgbClr val="045894"/>
                </a:solidFill>
                <a:latin typeface="Poppins"/>
                <a:ea typeface="Poppins"/>
              </a:rPr>
              <a:t>por el poder ejecutivo cuando en razón del tamaño de la inversión, la avanzada tecnología que desarrollen y/o el impacto económico-social que provoquen, sean pronunciados como tal</a:t>
            </a:r>
            <a:endParaRPr b="0" lang="es-AR" sz="1300" spc="-1" strike="noStrike">
              <a:latin typeface="Arial"/>
            </a:endParaRPr>
          </a:p>
        </p:txBody>
      </p:sp>
      <p:grpSp>
        <p:nvGrpSpPr>
          <p:cNvPr id="192" name="Google Shape;242;gfdcb25808c_0_75"/>
          <p:cNvGrpSpPr/>
          <p:nvPr/>
        </p:nvGrpSpPr>
        <p:grpSpPr>
          <a:xfrm>
            <a:off x="0" y="1087200"/>
            <a:ext cx="599400" cy="254160"/>
            <a:chOff x="0" y="1087200"/>
            <a:chExt cx="599400" cy="254160"/>
          </a:xfrm>
        </p:grpSpPr>
        <p:pic>
          <p:nvPicPr>
            <p:cNvPr id="193" name="Google Shape;243;gfdcb25808c_0_75" descr="\\10.5.14.217\diseño\Datos\2019 GSF_\______HUELLA\_ppt\__2022\PPT-2022_inetrior.jpg"/>
            <p:cNvPicPr/>
            <p:nvPr/>
          </p:nvPicPr>
          <p:blipFill>
            <a:blip r:embed="rId2"/>
            <a:srcRect l="8465" t="77262" r="30197" b="4464"/>
            <a:stretch/>
          </p:blipFill>
          <p:spPr>
            <a:xfrm>
              <a:off x="0" y="1116720"/>
              <a:ext cx="599400" cy="1508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94" name="Google Shape;244;gfdcb25808c_0_75"/>
            <p:cNvSpPr/>
            <p:nvPr/>
          </p:nvSpPr>
          <p:spPr>
            <a:xfrm>
              <a:off x="162720" y="1087200"/>
              <a:ext cx="256320" cy="254160"/>
            </a:xfrm>
            <a:prstGeom prst="ellipse">
              <a:avLst/>
            </a:prstGeom>
            <a:blipFill rotWithShape="0">
              <a:blip r:embed="rId3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pic>
        <p:nvPicPr>
          <p:cNvPr id="195" name="Google Shape;245;gfdcb25808c_0_75" descr="\\10.5.14.217\diseño\Datos\2019 GSF_\______HUELLA\_ppt\__2022\PPT-2022_inetrior.jpg"/>
          <p:cNvPicPr/>
          <p:nvPr/>
        </p:nvPicPr>
        <p:blipFill>
          <a:blip r:embed="rId4"/>
          <a:srcRect l="8465" t="77262" r="30197" b="4464"/>
          <a:stretch/>
        </p:blipFill>
        <p:spPr>
          <a:xfrm>
            <a:off x="0" y="1694520"/>
            <a:ext cx="599400" cy="150840"/>
          </a:xfrm>
          <a:prstGeom prst="rect">
            <a:avLst/>
          </a:prstGeom>
          <a:ln w="0">
            <a:noFill/>
          </a:ln>
        </p:spPr>
      </p:pic>
      <p:sp>
        <p:nvSpPr>
          <p:cNvPr id="196" name="Google Shape;246;gfdcb25808c_0_75"/>
          <p:cNvSpPr/>
          <p:nvPr/>
        </p:nvSpPr>
        <p:spPr>
          <a:xfrm>
            <a:off x="162720" y="1665000"/>
            <a:ext cx="256320" cy="254160"/>
          </a:xfrm>
          <a:prstGeom prst="ellipse">
            <a:avLst/>
          </a:prstGeom>
          <a:blipFill rotWithShape="0">
            <a:blip r:embed="rId5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97" name="Google Shape;247;gfdcb25808c_0_75" descr="\\10.5.14.217\diseño\Datos\2019 GSF_\______HUELLA\_ppt\__2022\PPT-2022_inetrior.jpg"/>
          <p:cNvPicPr/>
          <p:nvPr/>
        </p:nvPicPr>
        <p:blipFill>
          <a:blip r:embed="rId6"/>
          <a:srcRect l="8465" t="77262" r="30197" b="4464"/>
          <a:stretch/>
        </p:blipFill>
        <p:spPr>
          <a:xfrm>
            <a:off x="0" y="2765880"/>
            <a:ext cx="599400" cy="150840"/>
          </a:xfrm>
          <a:prstGeom prst="rect">
            <a:avLst/>
          </a:prstGeom>
          <a:ln w="0">
            <a:noFill/>
          </a:ln>
        </p:spPr>
      </p:pic>
      <p:sp>
        <p:nvSpPr>
          <p:cNvPr id="198" name="Google Shape;248;gfdcb25808c_0_75"/>
          <p:cNvSpPr/>
          <p:nvPr/>
        </p:nvSpPr>
        <p:spPr>
          <a:xfrm>
            <a:off x="162720" y="2736360"/>
            <a:ext cx="256320" cy="254160"/>
          </a:xfrm>
          <a:prstGeom prst="ellipse">
            <a:avLst/>
          </a:prstGeom>
          <a:blipFill rotWithShape="0">
            <a:blip r:embed="rId7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99" name="Google Shape;249;gfdcb25808c_0_75" descr="\\10.5.14.217\diseño\Datos\2019 GSF_\______HUELLA\_ppt\__2022\PPT-2022_inetrior.jpg"/>
          <p:cNvPicPr/>
          <p:nvPr/>
        </p:nvPicPr>
        <p:blipFill>
          <a:blip r:embed="rId8"/>
          <a:srcRect l="8465" t="77262" r="30197" b="4464"/>
          <a:stretch/>
        </p:blipFill>
        <p:spPr>
          <a:xfrm>
            <a:off x="0" y="3675240"/>
            <a:ext cx="599400" cy="150840"/>
          </a:xfrm>
          <a:prstGeom prst="rect">
            <a:avLst/>
          </a:prstGeom>
          <a:ln w="0">
            <a:noFill/>
          </a:ln>
        </p:spPr>
      </p:pic>
      <p:sp>
        <p:nvSpPr>
          <p:cNvPr id="200" name="Google Shape;250;gfdcb25808c_0_75"/>
          <p:cNvSpPr/>
          <p:nvPr/>
        </p:nvSpPr>
        <p:spPr>
          <a:xfrm>
            <a:off x="162720" y="3645720"/>
            <a:ext cx="256320" cy="254160"/>
          </a:xfrm>
          <a:prstGeom prst="ellipse">
            <a:avLst/>
          </a:prstGeom>
          <a:blipFill rotWithShape="0">
            <a:blip r:embed="rId9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55;gfdcb25808c_0_81" descr=""/>
          <p:cNvPicPr/>
          <p:nvPr/>
        </p:nvPicPr>
        <p:blipFill>
          <a:blip r:embed="rId1"/>
          <a:stretch/>
        </p:blipFill>
        <p:spPr>
          <a:xfrm>
            <a:off x="7627680" y="4060440"/>
            <a:ext cx="1447920" cy="1447920"/>
          </a:xfrm>
          <a:prstGeom prst="rect">
            <a:avLst/>
          </a:prstGeom>
          <a:ln w="0">
            <a:noFill/>
          </a:ln>
        </p:spPr>
      </p:pic>
      <p:pic>
        <p:nvPicPr>
          <p:cNvPr id="202" name="Google Shape;256;gfdcb25808c_0_81" descr=""/>
          <p:cNvPicPr/>
          <p:nvPr/>
        </p:nvPicPr>
        <p:blipFill>
          <a:blip r:embed="rId2"/>
          <a:stretch/>
        </p:blipFill>
        <p:spPr>
          <a:xfrm>
            <a:off x="7627680" y="4060440"/>
            <a:ext cx="1447920" cy="1447920"/>
          </a:xfrm>
          <a:prstGeom prst="rect">
            <a:avLst/>
          </a:prstGeom>
          <a:ln w="0">
            <a:noFill/>
          </a:ln>
        </p:spPr>
      </p:pic>
      <p:pic>
        <p:nvPicPr>
          <p:cNvPr id="203" name="Google Shape;257;gfdcb25808c_0_81" descr=""/>
          <p:cNvPicPr/>
          <p:nvPr/>
        </p:nvPicPr>
        <p:blipFill>
          <a:blip r:embed="rId3"/>
          <a:srcRect l="0" t="74903" r="0" b="0"/>
          <a:stretch/>
        </p:blipFill>
        <p:spPr>
          <a:xfrm>
            <a:off x="4165560" y="4437360"/>
            <a:ext cx="4993200" cy="704160"/>
          </a:xfrm>
          <a:prstGeom prst="rect">
            <a:avLst/>
          </a:prstGeom>
          <a:ln w="0">
            <a:noFill/>
          </a:ln>
        </p:spPr>
      </p:pic>
      <p:pic>
        <p:nvPicPr>
          <p:cNvPr id="204" name="Google Shape;258;gfdcb25808c_0_81" descr=""/>
          <p:cNvPicPr/>
          <p:nvPr/>
        </p:nvPicPr>
        <p:blipFill>
          <a:blip r:embed="rId4"/>
          <a:srcRect l="0" t="74903" r="57787" b="0"/>
          <a:stretch/>
        </p:blipFill>
        <p:spPr>
          <a:xfrm>
            <a:off x="-788400" y="4437360"/>
            <a:ext cx="7073640" cy="704160"/>
          </a:xfrm>
          <a:prstGeom prst="rect">
            <a:avLst/>
          </a:prstGeom>
          <a:ln w="0">
            <a:noFill/>
          </a:ln>
        </p:spPr>
      </p:pic>
      <p:pic>
        <p:nvPicPr>
          <p:cNvPr id="205" name="Google Shape;259;gfdcb25808c_0_81" descr="\\10.5.14.217\diseño\Datos\2019 GSF_\______HUELLA\_ppt\__2022\PPT-2022_inetrior.jpg"/>
          <p:cNvPicPr/>
          <p:nvPr/>
        </p:nvPicPr>
        <p:blipFill>
          <a:blip r:embed="rId5"/>
          <a:srcRect l="71209" t="90856" r="9602" b="6801"/>
          <a:stretch/>
        </p:blipFill>
        <p:spPr>
          <a:xfrm>
            <a:off x="423360" y="432360"/>
            <a:ext cx="3696480" cy="3967920"/>
          </a:xfrm>
          <a:prstGeom prst="rect">
            <a:avLst/>
          </a:prstGeom>
          <a:ln w="0">
            <a:noFill/>
          </a:ln>
        </p:spPr>
      </p:pic>
      <p:sp>
        <p:nvSpPr>
          <p:cNvPr id="206" name="Google Shape;260;gfdcb25808c_0_81"/>
          <p:cNvSpPr/>
          <p:nvPr/>
        </p:nvSpPr>
        <p:spPr>
          <a:xfrm>
            <a:off x="-226080" y="722160"/>
            <a:ext cx="1040040" cy="45648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07" name="Google Shape;261;gfdcb25808c_0_81"/>
          <p:cNvSpPr/>
          <p:nvPr/>
        </p:nvSpPr>
        <p:spPr>
          <a:xfrm>
            <a:off x="579600" y="1374480"/>
            <a:ext cx="3384000" cy="2489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s-AR" sz="2600" spc="-1" strike="noStrike">
                <a:solidFill>
                  <a:srgbClr val="ffffff"/>
                </a:solidFill>
                <a:latin typeface="Poppins SemiBold"/>
                <a:ea typeface="Poppins SemiBold"/>
              </a:rPr>
              <a:t>ENCUADRAMIENTOS ESPECIALES</a:t>
            </a:r>
            <a:br/>
            <a:r>
              <a:rPr b="1" lang="es-AR" sz="1400" spc="-1" strike="noStrike">
                <a:solidFill>
                  <a:srgbClr val="ffffff"/>
                </a:solidFill>
                <a:latin typeface="Poppins SemiBold"/>
                <a:ea typeface="Poppins SemiBold"/>
              </a:rPr>
              <a:t>BENEFICIOS EN EXENCIONES IMPOSITIVAS</a:t>
            </a:r>
            <a:endParaRPr b="0" lang="es-AR" sz="14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s-AR" sz="1400" spc="-1" strike="noStrike">
              <a:latin typeface="Arial"/>
            </a:endParaRPr>
          </a:p>
        </p:txBody>
      </p:sp>
      <p:sp>
        <p:nvSpPr>
          <p:cNvPr id="208" name="Google Shape;262;gfdcb25808c_0_81"/>
          <p:cNvSpPr/>
          <p:nvPr/>
        </p:nvSpPr>
        <p:spPr>
          <a:xfrm>
            <a:off x="3794760" y="3765240"/>
            <a:ext cx="1040040" cy="45648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209" name="Google Shape;263;gfdcb25808c_0_81" descr=""/>
          <p:cNvPicPr/>
          <p:nvPr/>
        </p:nvPicPr>
        <p:blipFill>
          <a:blip r:embed="rId6"/>
          <a:stretch/>
        </p:blipFill>
        <p:spPr>
          <a:xfrm>
            <a:off x="4165560" y="432360"/>
            <a:ext cx="4660560" cy="3967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68;gfdcb25808c_0_87" descr=""/>
          <p:cNvPicPr/>
          <p:nvPr/>
        </p:nvPicPr>
        <p:blipFill>
          <a:blip r:embed="rId1"/>
          <a:stretch/>
        </p:blipFill>
        <p:spPr>
          <a:xfrm>
            <a:off x="66240" y="37080"/>
            <a:ext cx="9077400" cy="5105520"/>
          </a:xfrm>
          <a:prstGeom prst="rect">
            <a:avLst/>
          </a:prstGeom>
          <a:ln w="0">
            <a:noFill/>
          </a:ln>
        </p:spPr>
      </p:pic>
      <p:sp>
        <p:nvSpPr>
          <p:cNvPr id="211" name="Google Shape;269;gfdcb25808c_0_87"/>
          <p:cNvSpPr/>
          <p:nvPr/>
        </p:nvSpPr>
        <p:spPr>
          <a:xfrm>
            <a:off x="744480" y="135360"/>
            <a:ext cx="7639560" cy="297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s-AR" sz="2600" spc="-1" strike="noStrike">
                <a:solidFill>
                  <a:srgbClr val="045894"/>
                </a:solidFill>
                <a:latin typeface="Poppins"/>
                <a:ea typeface="Poppins"/>
              </a:rPr>
              <a:t>Beneficios </a:t>
            </a:r>
            <a:r>
              <a:rPr b="1" lang="es-AR" sz="2600" spc="-1" strike="noStrike">
                <a:solidFill>
                  <a:srgbClr val="045894"/>
                </a:solidFill>
                <a:latin typeface="Poppins"/>
                <a:ea typeface="Poppins"/>
              </a:rPr>
              <a:t>adicionales</a:t>
            </a:r>
            <a:endParaRPr b="0" lang="es-AR" sz="26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s-AR" sz="26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s-AR" sz="1400" spc="-1" strike="noStrike">
                <a:solidFill>
                  <a:srgbClr val="045894"/>
                </a:solidFill>
                <a:latin typeface="Poppins Light"/>
                <a:ea typeface="Poppins Light"/>
              </a:rPr>
              <a:t>Incentivo al desarrollo exportador de las PYMES otorgando </a:t>
            </a:r>
            <a:r>
              <a:rPr b="1" lang="es-AR" sz="1400" spc="-1" strike="noStrike">
                <a:solidFill>
                  <a:srgbClr val="045894"/>
                </a:solidFill>
                <a:latin typeface="Poppins"/>
                <a:ea typeface="Poppins"/>
              </a:rPr>
              <a:t>2 años adicionales</a:t>
            </a:r>
            <a:r>
              <a:rPr b="0" lang="es-AR" sz="1400" spc="-1" strike="noStrike">
                <a:solidFill>
                  <a:srgbClr val="045894"/>
                </a:solidFill>
                <a:latin typeface="Poppins Light"/>
                <a:ea typeface="Poppins Light"/>
              </a:rPr>
              <a:t> de exención en  todos los impuestos provinciales -a los otorgados previamente- a aquellas que demuestren </a:t>
            </a:r>
            <a:r>
              <a:rPr b="1" lang="es-AR" sz="1400" spc="-1" strike="noStrike">
                <a:solidFill>
                  <a:srgbClr val="045894"/>
                </a:solidFill>
                <a:latin typeface="Poppins"/>
                <a:ea typeface="Poppins"/>
              </a:rPr>
              <a:t> incremento en el nivel de exportación</a:t>
            </a:r>
            <a:endParaRPr b="0" lang="es-AR" sz="14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s-AR" sz="1400" spc="-1" strike="noStrike">
                <a:solidFill>
                  <a:srgbClr val="045894"/>
                </a:solidFill>
                <a:latin typeface="Poppins Light"/>
                <a:ea typeface="Poppins Light"/>
              </a:rPr>
              <a:t>Para las empresas que </a:t>
            </a:r>
            <a:r>
              <a:rPr b="1" lang="es-AR" sz="1400" spc="-1" strike="noStrike">
                <a:solidFill>
                  <a:srgbClr val="045894"/>
                </a:solidFill>
                <a:latin typeface="Poppins"/>
                <a:ea typeface="Poppins"/>
              </a:rPr>
              <a:t>respeten la perspectiva de género</a:t>
            </a:r>
            <a:r>
              <a:rPr b="0" lang="es-AR" sz="1400" spc="-1" strike="noStrike">
                <a:solidFill>
                  <a:srgbClr val="045894"/>
                </a:solidFill>
                <a:latin typeface="Poppins Light"/>
                <a:ea typeface="Poppins Light"/>
              </a:rPr>
              <a:t> tanto en la conducción como en niveles operativos, concediendo </a:t>
            </a:r>
            <a:r>
              <a:rPr b="1" lang="es-AR" sz="1400" spc="-1" strike="noStrike">
                <a:solidFill>
                  <a:srgbClr val="045894"/>
                </a:solidFill>
                <a:latin typeface="Poppins"/>
                <a:ea typeface="Poppins"/>
              </a:rPr>
              <a:t>2 años más</a:t>
            </a:r>
            <a:r>
              <a:rPr b="0" lang="es-AR" sz="1400" spc="-1" strike="noStrike">
                <a:solidFill>
                  <a:srgbClr val="045894"/>
                </a:solidFill>
                <a:latin typeface="Poppins Light"/>
                <a:ea typeface="Poppins Light"/>
              </a:rPr>
              <a:t> de exención impositiva en alguno de los tributos provinciales sumables a los que correspondan según encuadramiento</a:t>
            </a:r>
            <a:endParaRPr b="0" lang="es-AR" sz="14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001"/>
              </a:spcBef>
              <a:spcAft>
                <a:spcPts val="1001"/>
              </a:spcAft>
              <a:tabLst>
                <a:tab algn="l" pos="0"/>
              </a:tabLst>
            </a:pPr>
            <a:r>
              <a:rPr b="0" lang="es-AR" sz="1400" spc="-1" strike="noStrike">
                <a:solidFill>
                  <a:srgbClr val="045894"/>
                </a:solidFill>
                <a:latin typeface="Poppins Light"/>
                <a:ea typeface="Poppins Light"/>
              </a:rPr>
              <a:t>Incentivos complementarios a las industrias radicadas o a radicarse en los departamentos del </a:t>
            </a:r>
            <a:r>
              <a:rPr b="1" lang="es-AR" sz="1400" spc="-1" strike="noStrike">
                <a:solidFill>
                  <a:srgbClr val="045894"/>
                </a:solidFill>
                <a:latin typeface="Poppins"/>
                <a:ea typeface="Poppins"/>
              </a:rPr>
              <a:t>norte santafesino</a:t>
            </a:r>
            <a:r>
              <a:rPr b="0" lang="es-AR" sz="1400" spc="-1" strike="noStrike">
                <a:solidFill>
                  <a:srgbClr val="045894"/>
                </a:solidFill>
                <a:latin typeface="Poppins Light"/>
                <a:ea typeface="Poppins Light"/>
              </a:rPr>
              <a:t>, reforzando el rol del Estado como promotor de un  desarrollo socioeconómico- equilibrado territorialmente, otorgando </a:t>
            </a:r>
            <a:r>
              <a:rPr b="1" lang="es-AR" sz="1400" spc="-1" strike="noStrike">
                <a:solidFill>
                  <a:srgbClr val="045894"/>
                </a:solidFill>
                <a:latin typeface="Poppins"/>
                <a:ea typeface="Poppins"/>
              </a:rPr>
              <a:t>2 años más</a:t>
            </a:r>
            <a:r>
              <a:rPr b="0" lang="es-AR" sz="1400" spc="-1" strike="noStrike">
                <a:solidFill>
                  <a:srgbClr val="045894"/>
                </a:solidFill>
                <a:latin typeface="Poppins Light"/>
                <a:ea typeface="Poppins Light"/>
              </a:rPr>
              <a:t> de beneficios en alguno de los tributos provinciales, sumables a los que correspondan según encuadramiento.</a:t>
            </a:r>
            <a:endParaRPr b="0" lang="es-AR" sz="1400" spc="-1" strike="noStrike">
              <a:latin typeface="Arial"/>
            </a:endParaRPr>
          </a:p>
        </p:txBody>
      </p:sp>
      <p:pic>
        <p:nvPicPr>
          <p:cNvPr id="212" name="Google Shape;270;gfdcb25808c_0_87" descr="\\10.5.14.217\diseño\Datos\2019 GSF_\______HUELLA\_ppt\__2022\PPT-2022_inetrior.jpg"/>
          <p:cNvPicPr/>
          <p:nvPr/>
        </p:nvPicPr>
        <p:blipFill>
          <a:blip r:embed="rId2"/>
          <a:srcRect l="8465" t="77262" r="30197" b="4464"/>
          <a:stretch/>
        </p:blipFill>
        <p:spPr>
          <a:xfrm>
            <a:off x="0" y="904320"/>
            <a:ext cx="744120" cy="150840"/>
          </a:xfrm>
          <a:prstGeom prst="rect">
            <a:avLst/>
          </a:prstGeom>
          <a:ln w="0">
            <a:noFill/>
          </a:ln>
        </p:spPr>
      </p:pic>
      <p:sp>
        <p:nvSpPr>
          <p:cNvPr id="213" name="Google Shape;271;gfdcb25808c_0_87"/>
          <p:cNvSpPr/>
          <p:nvPr/>
        </p:nvSpPr>
        <p:spPr>
          <a:xfrm>
            <a:off x="307440" y="874800"/>
            <a:ext cx="256320" cy="254160"/>
          </a:xfrm>
          <a:prstGeom prst="ellipse">
            <a:avLst/>
          </a:pr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14" name="Google Shape;272;gfdcb25808c_0_87" descr="\\10.5.14.217\diseño\Datos\2019 GSF_\______HUELLA\_ppt\__2022\PPT-2022_inetrior.jpg"/>
          <p:cNvPicPr/>
          <p:nvPr/>
        </p:nvPicPr>
        <p:blipFill>
          <a:blip r:embed="rId4"/>
          <a:srcRect l="8465" t="77262" r="30197" b="4464"/>
          <a:stretch/>
        </p:blipFill>
        <p:spPr>
          <a:xfrm>
            <a:off x="0" y="1685880"/>
            <a:ext cx="744120" cy="150840"/>
          </a:xfrm>
          <a:prstGeom prst="rect">
            <a:avLst/>
          </a:prstGeom>
          <a:ln w="0">
            <a:noFill/>
          </a:ln>
        </p:spPr>
      </p:pic>
      <p:sp>
        <p:nvSpPr>
          <p:cNvPr id="215" name="Google Shape;273;gfdcb25808c_0_87"/>
          <p:cNvSpPr/>
          <p:nvPr/>
        </p:nvSpPr>
        <p:spPr>
          <a:xfrm>
            <a:off x="307440" y="1656360"/>
            <a:ext cx="256320" cy="254160"/>
          </a:xfrm>
          <a:prstGeom prst="ellipse">
            <a:avLst/>
          </a:prstGeom>
          <a:blipFill rotWithShape="0">
            <a:blip r:embed="rId5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16" name="Google Shape;274;gfdcb25808c_0_87" descr="\\10.5.14.217\diseño\Datos\2019 GSF_\______HUELLA\_ppt\__2022\PPT-2022_inetrior.jpg"/>
          <p:cNvPicPr/>
          <p:nvPr/>
        </p:nvPicPr>
        <p:blipFill>
          <a:blip r:embed="rId6"/>
          <a:srcRect l="8465" t="77262" r="30197" b="4464"/>
          <a:stretch/>
        </p:blipFill>
        <p:spPr>
          <a:xfrm>
            <a:off x="0" y="2799360"/>
            <a:ext cx="744120" cy="150840"/>
          </a:xfrm>
          <a:prstGeom prst="rect">
            <a:avLst/>
          </a:prstGeom>
          <a:ln w="0">
            <a:noFill/>
          </a:ln>
        </p:spPr>
      </p:pic>
      <p:sp>
        <p:nvSpPr>
          <p:cNvPr id="217" name="Google Shape;275;gfdcb25808c_0_87"/>
          <p:cNvSpPr/>
          <p:nvPr/>
        </p:nvSpPr>
        <p:spPr>
          <a:xfrm>
            <a:off x="307440" y="2769840"/>
            <a:ext cx="256320" cy="254160"/>
          </a:xfrm>
          <a:prstGeom prst="ellipse">
            <a:avLst/>
          </a:prstGeom>
          <a:blipFill rotWithShape="0">
            <a:blip r:embed="rId7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80;gfdcb25808c_0_93" descr=""/>
          <p:cNvPicPr/>
          <p:nvPr/>
        </p:nvPicPr>
        <p:blipFill>
          <a:blip r:embed="rId1"/>
          <a:stretch/>
        </p:blipFill>
        <p:spPr>
          <a:xfrm>
            <a:off x="360" y="0"/>
            <a:ext cx="9143280" cy="5142600"/>
          </a:xfrm>
          <a:prstGeom prst="rect">
            <a:avLst/>
          </a:prstGeom>
          <a:ln w="0">
            <a:noFill/>
          </a:ln>
        </p:spPr>
      </p:pic>
      <p:sp>
        <p:nvSpPr>
          <p:cNvPr id="219" name="Google Shape;281;gfdcb25808c_0_93"/>
          <p:cNvSpPr/>
          <p:nvPr/>
        </p:nvSpPr>
        <p:spPr>
          <a:xfrm>
            <a:off x="707400" y="415800"/>
            <a:ext cx="7559640" cy="3655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s-AR" sz="2300" spc="-1" strike="noStrike">
                <a:solidFill>
                  <a:srgbClr val="045894"/>
                </a:solidFill>
                <a:latin typeface="Poppins"/>
                <a:ea typeface="Poppins"/>
              </a:rPr>
              <a:t>Nuevo Instrumento </a:t>
            </a:r>
            <a:endParaRPr b="0" lang="es-AR" sz="23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s-AR" sz="2300" spc="-1" strike="noStrike">
                <a:solidFill>
                  <a:srgbClr val="045894"/>
                </a:solidFill>
                <a:latin typeface="Poppins"/>
                <a:ea typeface="Poppins"/>
              </a:rPr>
              <a:t>para regularización de las </a:t>
            </a:r>
            <a:r>
              <a:rPr b="1" lang="es-AR" sz="2300" spc="-1" strike="noStrike">
                <a:solidFill>
                  <a:srgbClr val="045894"/>
                </a:solidFill>
                <a:latin typeface="Poppins"/>
                <a:ea typeface="Poppins"/>
              </a:rPr>
              <a:t>MiPyMEs</a:t>
            </a:r>
            <a:endParaRPr b="0" lang="es-AR" sz="23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s-AR" sz="2300" spc="-1" strike="noStrike"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0" lang="es-AR" sz="1700" spc="-1" strike="noStrike">
                <a:solidFill>
                  <a:srgbClr val="045894"/>
                </a:solidFill>
                <a:latin typeface="Poppins"/>
                <a:ea typeface="Poppins"/>
              </a:rPr>
              <a:t>Se crea una nueva herramienta de </a:t>
            </a:r>
            <a:r>
              <a:rPr b="1" lang="es-AR" sz="1700" spc="-1" strike="noStrike">
                <a:solidFill>
                  <a:srgbClr val="045894"/>
                </a:solidFill>
                <a:latin typeface="Poppins"/>
                <a:ea typeface="Poppins"/>
              </a:rPr>
              <a:t>“Crédito Fiscal” </a:t>
            </a:r>
            <a:r>
              <a:rPr b="0" lang="es-AR" sz="1700" spc="-1" strike="noStrike">
                <a:solidFill>
                  <a:srgbClr val="045894"/>
                </a:solidFill>
                <a:latin typeface="Poppins"/>
                <a:ea typeface="Poppins"/>
              </a:rPr>
              <a:t>destinado a  las Micro y Pequeñas Industrias que deban realizar erogaciones para regularizarse en materia de saneamiento ambiental, o actualización de planos de obra civil y honorarios de profesionales afines. </a:t>
            </a:r>
            <a:endParaRPr b="0" lang="es-AR" sz="1700" spc="-1" strike="noStrike"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s-AR" sz="1700" spc="-1" strike="noStrike"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0" lang="es-AR" sz="1700" spc="-1" strike="noStrike">
                <a:solidFill>
                  <a:srgbClr val="045894"/>
                </a:solidFill>
                <a:latin typeface="Poppins"/>
                <a:ea typeface="Poppins"/>
              </a:rPr>
              <a:t>Este instrumento de compensación resultará efectivo en pos de </a:t>
            </a:r>
            <a:r>
              <a:rPr b="1" lang="es-AR" sz="1700" spc="-1" strike="noStrike">
                <a:solidFill>
                  <a:srgbClr val="045894"/>
                </a:solidFill>
                <a:latin typeface="Poppins"/>
                <a:ea typeface="Poppins"/>
              </a:rPr>
              <a:t>incentivar la adecuación a la normativa vigente</a:t>
            </a:r>
            <a:r>
              <a:rPr b="0" lang="es-AR" sz="1700" spc="-1" strike="noStrike">
                <a:solidFill>
                  <a:srgbClr val="045894"/>
                </a:solidFill>
                <a:latin typeface="Poppins"/>
                <a:ea typeface="Poppins"/>
              </a:rPr>
              <a:t> y disminuir los costos de accesibilidad al régimen.</a:t>
            </a:r>
            <a:endParaRPr b="0" lang="es-AR" sz="1700" spc="-1" strike="noStrike">
              <a:latin typeface="Arial"/>
            </a:endParaRPr>
          </a:p>
        </p:txBody>
      </p:sp>
      <p:pic>
        <p:nvPicPr>
          <p:cNvPr id="220" name="Google Shape;282;gfdcb25808c_0_93" descr="\\10.5.14.217\diseño\Datos\2019 GSF_\______HUELLA\_ppt\__2022\PPT-2022_inetrior.jpg"/>
          <p:cNvPicPr/>
          <p:nvPr/>
        </p:nvPicPr>
        <p:blipFill>
          <a:blip r:embed="rId2"/>
          <a:srcRect l="8465" t="77262" r="30197" b="4464"/>
          <a:stretch/>
        </p:blipFill>
        <p:spPr>
          <a:xfrm>
            <a:off x="-36000" y="1541880"/>
            <a:ext cx="635400" cy="150840"/>
          </a:xfrm>
          <a:prstGeom prst="rect">
            <a:avLst/>
          </a:prstGeom>
          <a:ln w="0">
            <a:noFill/>
          </a:ln>
        </p:spPr>
      </p:pic>
      <p:sp>
        <p:nvSpPr>
          <p:cNvPr id="221" name="Google Shape;283;gfdcb25808c_0_93"/>
          <p:cNvSpPr/>
          <p:nvPr/>
        </p:nvSpPr>
        <p:spPr>
          <a:xfrm>
            <a:off x="162720" y="1512360"/>
            <a:ext cx="256320" cy="254160"/>
          </a:xfrm>
          <a:prstGeom prst="ellipse">
            <a:avLst/>
          </a:pr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22" name="Google Shape;284;gfdcb25808c_0_93" descr="\\10.5.14.217\diseño\Datos\2019 GSF_\______HUELLA\_ppt\__2022\PPT-2022_inetrior.jpg"/>
          <p:cNvPicPr/>
          <p:nvPr/>
        </p:nvPicPr>
        <p:blipFill>
          <a:blip r:embed="rId4"/>
          <a:srcRect l="8465" t="77262" r="30197" b="4464"/>
          <a:stretch/>
        </p:blipFill>
        <p:spPr>
          <a:xfrm>
            <a:off x="-36000" y="3115080"/>
            <a:ext cx="635400" cy="150840"/>
          </a:xfrm>
          <a:prstGeom prst="rect">
            <a:avLst/>
          </a:prstGeom>
          <a:ln w="0">
            <a:noFill/>
          </a:ln>
        </p:spPr>
      </p:pic>
      <p:sp>
        <p:nvSpPr>
          <p:cNvPr id="223" name="Google Shape;285;gfdcb25808c_0_93"/>
          <p:cNvSpPr/>
          <p:nvPr/>
        </p:nvSpPr>
        <p:spPr>
          <a:xfrm>
            <a:off x="162720" y="3085200"/>
            <a:ext cx="256320" cy="254160"/>
          </a:xfrm>
          <a:prstGeom prst="ellipse">
            <a:avLst/>
          </a:prstGeom>
          <a:blipFill rotWithShape="0">
            <a:blip r:embed="rId5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90;gfdcb25808c_0_277" descr="\\10.5.14.217\diseño\Datos\2019 GSF_\______HUELLA\_ppt\__2022\PPT-2022_inetrior.jpg"/>
          <p:cNvPicPr/>
          <p:nvPr/>
        </p:nvPicPr>
        <p:blipFill>
          <a:blip r:embed="rId1"/>
          <a:stretch/>
        </p:blipFill>
        <p:spPr>
          <a:xfrm>
            <a:off x="29520" y="0"/>
            <a:ext cx="9143640" cy="5143320"/>
          </a:xfrm>
          <a:prstGeom prst="rect">
            <a:avLst/>
          </a:prstGeom>
          <a:ln w="0">
            <a:noFill/>
          </a:ln>
        </p:spPr>
      </p:pic>
      <p:sp>
        <p:nvSpPr>
          <p:cNvPr id="225" name="Google Shape;291;gfdcb25808c_0_277"/>
          <p:cNvSpPr/>
          <p:nvPr/>
        </p:nvSpPr>
        <p:spPr>
          <a:xfrm>
            <a:off x="5568120" y="2708640"/>
            <a:ext cx="1040040" cy="45648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6" name="Google Shape;292;gfdcb25808c_0_277"/>
          <p:cNvSpPr/>
          <p:nvPr/>
        </p:nvSpPr>
        <p:spPr>
          <a:xfrm>
            <a:off x="5636520" y="3295800"/>
            <a:ext cx="1040040" cy="45648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227" name="Google Shape;293;gfdcb25808c_0_277" descr=""/>
          <p:cNvPicPr/>
          <p:nvPr/>
        </p:nvPicPr>
        <p:blipFill>
          <a:blip r:embed="rId2"/>
          <a:srcRect l="16922" t="8784" r="13073" b="15017"/>
          <a:stretch/>
        </p:blipFill>
        <p:spPr>
          <a:xfrm>
            <a:off x="6442560" y="922320"/>
            <a:ext cx="2088720" cy="3032280"/>
          </a:xfrm>
          <a:prstGeom prst="rect">
            <a:avLst/>
          </a:prstGeom>
          <a:ln w="0">
            <a:noFill/>
          </a:ln>
        </p:spPr>
      </p:pic>
      <p:sp>
        <p:nvSpPr>
          <p:cNvPr id="228" name="Google Shape;294;gfdcb25808c_0_277"/>
          <p:cNvSpPr/>
          <p:nvPr/>
        </p:nvSpPr>
        <p:spPr>
          <a:xfrm>
            <a:off x="8177400" y="3295800"/>
            <a:ext cx="1040040" cy="45648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9" name="Google Shape;295;gfdcb25808c_0_277"/>
          <p:cNvSpPr/>
          <p:nvPr/>
        </p:nvSpPr>
        <p:spPr>
          <a:xfrm>
            <a:off x="643680" y="898560"/>
            <a:ext cx="5699160" cy="307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es-AR" sz="1900" spc="-1" strike="noStrike">
                <a:solidFill>
                  <a:srgbClr val="045894"/>
                </a:solidFill>
                <a:latin typeface="Poppins Light"/>
                <a:ea typeface="Poppins Light"/>
              </a:rPr>
              <a:t>La </a:t>
            </a:r>
            <a:r>
              <a:rPr b="1" lang="es-AR" sz="1900" spc="-1" strike="noStrike">
                <a:solidFill>
                  <a:srgbClr val="045894"/>
                </a:solidFill>
                <a:latin typeface="Poppins"/>
                <a:ea typeface="Poppins"/>
              </a:rPr>
              <a:t>promoción industrial no debe pensarse como un costo fiscal</a:t>
            </a:r>
            <a:r>
              <a:rPr b="0" lang="es-AR" sz="1900" spc="-1" strike="noStrike">
                <a:solidFill>
                  <a:srgbClr val="045894"/>
                </a:solidFill>
                <a:latin typeface="Poppins Light"/>
                <a:ea typeface="Poppins Light"/>
              </a:rPr>
              <a:t>, porque cuando hay inversiones, se traducen en mayores niveles de actividad y mayor recaudación.</a:t>
            </a:r>
            <a:endParaRPr b="0" lang="es-AR" sz="1900" spc="-1" strike="noStrike"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</a:tabLst>
            </a:pPr>
            <a:endParaRPr b="0" lang="es-AR" sz="1900" spc="-1" strike="noStrike"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es-AR" sz="1900" spc="-1" strike="noStrike">
                <a:solidFill>
                  <a:srgbClr val="045894"/>
                </a:solidFill>
                <a:latin typeface="Poppins Light"/>
                <a:ea typeface="Poppins Light"/>
              </a:rPr>
              <a:t>De esta manera la</a:t>
            </a:r>
            <a:r>
              <a:rPr b="1" lang="es-AR" sz="1900" spc="-1" strike="noStrike">
                <a:solidFill>
                  <a:srgbClr val="045894"/>
                </a:solidFill>
                <a:latin typeface="Poppins"/>
                <a:ea typeface="Poppins"/>
              </a:rPr>
              <a:t> provincia invierte recursos para que las industrias generen inversiones </a:t>
            </a:r>
            <a:r>
              <a:rPr b="0" lang="es-AR" sz="1900" spc="-1" strike="noStrike">
                <a:solidFill>
                  <a:srgbClr val="045894"/>
                </a:solidFill>
                <a:latin typeface="Poppins Light"/>
                <a:ea typeface="Poppins Light"/>
              </a:rPr>
              <a:t>que se amortizan con el mayor ingreso impositivo derivado del efecto multiplicador de la inversión inicial y los mayores niveles de actividad.</a:t>
            </a:r>
            <a:endParaRPr b="0" lang="es-AR" sz="1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300;gfdcb25808c_0_107" descr="\\10.5.14.217\diseño\Datos\2019 GSF_\______HUELLA\_ppt\__2022\PPT-2022_cierre.jpg"/>
          <p:cNvPicPr/>
          <p:nvPr/>
        </p:nvPicPr>
        <p:blipFill>
          <a:blip r:embed="rId1"/>
          <a:stretch/>
        </p:blipFill>
        <p:spPr>
          <a:xfrm>
            <a:off x="0" y="0"/>
            <a:ext cx="9143280" cy="5142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91;gfdcb25808c_0_215" descr="\\10.5.14.217\diseño\Datos\2019 GSF_\______HUELLA\_ppt\__2022\PPT-2022_inetrior.jpg"/>
          <p:cNvPicPr/>
          <p:nvPr/>
        </p:nvPicPr>
        <p:blipFill>
          <a:blip r:embed="rId1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  <p:sp>
        <p:nvSpPr>
          <p:cNvPr id="86" name="Google Shape;92;gfdcb25808c_0_215"/>
          <p:cNvSpPr/>
          <p:nvPr/>
        </p:nvSpPr>
        <p:spPr>
          <a:xfrm>
            <a:off x="974520" y="2346480"/>
            <a:ext cx="1040040" cy="45648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7" name="Google Shape;93;gfdcb25808c_0_215"/>
          <p:cNvSpPr/>
          <p:nvPr/>
        </p:nvSpPr>
        <p:spPr>
          <a:xfrm>
            <a:off x="5636520" y="3295800"/>
            <a:ext cx="1040040" cy="45648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8" name="Google Shape;94;gfdcb25808c_0_215"/>
          <p:cNvSpPr/>
          <p:nvPr/>
        </p:nvSpPr>
        <p:spPr>
          <a:xfrm>
            <a:off x="840240" y="849600"/>
            <a:ext cx="5125680" cy="144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spAutoFit/>
          </a:bodyPr>
          <a:p>
            <a:pPr>
              <a:lnSpc>
                <a:spcPct val="115000"/>
              </a:lnSpc>
              <a:tabLst>
                <a:tab algn="l" pos="0"/>
              </a:tabLst>
            </a:pPr>
            <a:r>
              <a:rPr b="0" lang="es-AR" sz="1800" spc="-1" strike="noStrike">
                <a:solidFill>
                  <a:srgbClr val="045894"/>
                </a:solidFill>
                <a:latin typeface="Poppins Light"/>
                <a:ea typeface="Poppins Light"/>
              </a:rPr>
              <a:t>Permite a empresas industriales radicadas o a radicarse en la Provincia de Santa Fe, solicitar la </a:t>
            </a:r>
            <a:r>
              <a:rPr b="1" lang="es-AR" sz="1800" spc="-1" strike="noStrike">
                <a:solidFill>
                  <a:srgbClr val="045894"/>
                </a:solidFill>
                <a:latin typeface="Poppins"/>
                <a:ea typeface="Poppins"/>
              </a:rPr>
              <a:t>exención del 100% de impuestos</a:t>
            </a:r>
            <a:r>
              <a:rPr b="0" lang="es-AR" sz="1800" spc="-1" strike="noStrike">
                <a:solidFill>
                  <a:srgbClr val="045894"/>
                </a:solidFill>
                <a:latin typeface="Poppins Light"/>
                <a:ea typeface="Poppins Light"/>
              </a:rPr>
              <a:t> provinciales:</a:t>
            </a:r>
            <a:endParaRPr b="0" lang="es-AR" sz="1800" spc="-1" strike="noStrike">
              <a:latin typeface="Arial"/>
            </a:endParaRPr>
          </a:p>
        </p:txBody>
      </p:sp>
      <p:sp>
        <p:nvSpPr>
          <p:cNvPr id="89" name="Google Shape;95;gfdcb25808c_0_215"/>
          <p:cNvSpPr/>
          <p:nvPr/>
        </p:nvSpPr>
        <p:spPr>
          <a:xfrm>
            <a:off x="843120" y="243000"/>
            <a:ext cx="4500360" cy="564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s-AR" sz="3100" spc="-1" strike="noStrike">
                <a:solidFill>
                  <a:srgbClr val="045894"/>
                </a:solidFill>
                <a:latin typeface="Poppins SemiBold"/>
                <a:ea typeface="Poppins SemiBold"/>
              </a:rPr>
              <a:t>Objetivo</a:t>
            </a:r>
            <a:endParaRPr b="0" lang="es-AR" sz="3100" spc="-1" strike="noStrike">
              <a:latin typeface="Arial"/>
            </a:endParaRPr>
          </a:p>
        </p:txBody>
      </p:sp>
      <p:pic>
        <p:nvPicPr>
          <p:cNvPr id="90" name="Google Shape;96;gfdcb25808c_0_215" descr="\\10.5.14.217\diseño\Datos\2019 GSF_\______HUELLA\_ppt\__2022\PPT-2022_inetrior.jpg"/>
          <p:cNvPicPr/>
          <p:nvPr/>
        </p:nvPicPr>
        <p:blipFill>
          <a:blip r:embed="rId2"/>
          <a:srcRect l="15402" t="77262" r="30197" b="4464"/>
          <a:stretch/>
        </p:blipFill>
        <p:spPr>
          <a:xfrm>
            <a:off x="0" y="2404800"/>
            <a:ext cx="6399720" cy="150840"/>
          </a:xfrm>
          <a:prstGeom prst="rect">
            <a:avLst/>
          </a:prstGeom>
          <a:ln w="0">
            <a:noFill/>
          </a:ln>
        </p:spPr>
      </p:pic>
      <p:sp>
        <p:nvSpPr>
          <p:cNvPr id="91" name="Google Shape;97;gfdcb25808c_0_215"/>
          <p:cNvSpPr/>
          <p:nvPr/>
        </p:nvSpPr>
        <p:spPr>
          <a:xfrm>
            <a:off x="652680" y="2375280"/>
            <a:ext cx="256320" cy="254160"/>
          </a:xfrm>
          <a:prstGeom prst="ellipse">
            <a:avLst/>
          </a:pr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92" name="Google Shape;98;gfdcb25808c_0_215" descr="\\10.5.14.217\diseño\Datos\2019 GSF_\______HUELLA\_ppt\__2022\PPT-2022_inetrior.jpg"/>
          <p:cNvPicPr/>
          <p:nvPr/>
        </p:nvPicPr>
        <p:blipFill>
          <a:blip r:embed="rId4"/>
          <a:srcRect l="15402" t="77262" r="30197" b="4464"/>
          <a:stretch/>
        </p:blipFill>
        <p:spPr>
          <a:xfrm>
            <a:off x="0" y="2767680"/>
            <a:ext cx="6399720" cy="150840"/>
          </a:xfrm>
          <a:prstGeom prst="rect">
            <a:avLst/>
          </a:prstGeom>
          <a:ln w="0">
            <a:noFill/>
          </a:ln>
        </p:spPr>
      </p:pic>
      <p:sp>
        <p:nvSpPr>
          <p:cNvPr id="93" name="Google Shape;99;gfdcb25808c_0_215"/>
          <p:cNvSpPr/>
          <p:nvPr/>
        </p:nvSpPr>
        <p:spPr>
          <a:xfrm>
            <a:off x="652680" y="2738160"/>
            <a:ext cx="256320" cy="254160"/>
          </a:xfrm>
          <a:prstGeom prst="ellipse">
            <a:avLst/>
          </a:prstGeom>
          <a:blipFill rotWithShape="0">
            <a:blip r:embed="rId5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94" name="Google Shape;100;gfdcb25808c_0_215" descr="\\10.5.14.217\diseño\Datos\2019 GSF_\______HUELLA\_ppt\__2022\PPT-2022_inetrior.jpg"/>
          <p:cNvPicPr/>
          <p:nvPr/>
        </p:nvPicPr>
        <p:blipFill>
          <a:blip r:embed="rId6"/>
          <a:srcRect l="15402" t="77262" r="30197" b="4464"/>
          <a:stretch/>
        </p:blipFill>
        <p:spPr>
          <a:xfrm>
            <a:off x="0" y="3142440"/>
            <a:ext cx="6399720" cy="150840"/>
          </a:xfrm>
          <a:prstGeom prst="rect">
            <a:avLst/>
          </a:prstGeom>
          <a:ln w="0">
            <a:noFill/>
          </a:ln>
        </p:spPr>
      </p:pic>
      <p:sp>
        <p:nvSpPr>
          <p:cNvPr id="95" name="Google Shape;101;gfdcb25808c_0_215"/>
          <p:cNvSpPr/>
          <p:nvPr/>
        </p:nvSpPr>
        <p:spPr>
          <a:xfrm>
            <a:off x="652680" y="3112920"/>
            <a:ext cx="256320" cy="254160"/>
          </a:xfrm>
          <a:prstGeom prst="ellipse">
            <a:avLst/>
          </a:prstGeom>
          <a:blipFill rotWithShape="0">
            <a:blip r:embed="rId7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96" name="Google Shape;102;gfdcb25808c_0_215" descr="\\10.5.14.217\diseño\Datos\2019 GSF_\______HUELLA\_ppt\__2022\PPT-2022_inetrior.jpg"/>
          <p:cNvPicPr/>
          <p:nvPr/>
        </p:nvPicPr>
        <p:blipFill>
          <a:blip r:embed="rId8"/>
          <a:srcRect l="15402" t="77262" r="30197" b="4464"/>
          <a:stretch/>
        </p:blipFill>
        <p:spPr>
          <a:xfrm>
            <a:off x="0" y="3493080"/>
            <a:ext cx="6399720" cy="150840"/>
          </a:xfrm>
          <a:prstGeom prst="rect">
            <a:avLst/>
          </a:prstGeom>
          <a:ln w="0">
            <a:noFill/>
          </a:ln>
        </p:spPr>
      </p:pic>
      <p:sp>
        <p:nvSpPr>
          <p:cNvPr id="97" name="Google Shape;103;gfdcb25808c_0_215"/>
          <p:cNvSpPr/>
          <p:nvPr/>
        </p:nvSpPr>
        <p:spPr>
          <a:xfrm>
            <a:off x="652680" y="3463560"/>
            <a:ext cx="256320" cy="254160"/>
          </a:xfrm>
          <a:prstGeom prst="ellipse">
            <a:avLst/>
          </a:prstGeom>
          <a:blipFill rotWithShape="0">
            <a:blip r:embed="rId9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8" name="Google Shape;104;gfdcb25808c_0_215"/>
          <p:cNvSpPr/>
          <p:nvPr/>
        </p:nvSpPr>
        <p:spPr>
          <a:xfrm>
            <a:off x="1298160" y="2180520"/>
            <a:ext cx="4827240" cy="168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1760" rIns="41760" tIns="41760" bIns="41760" anchor="ctr">
            <a:noAutofit/>
          </a:bodyPr>
          <a:p>
            <a:pPr>
              <a:lnSpc>
                <a:spcPct val="132000"/>
              </a:lnSpc>
              <a:tabLst>
                <a:tab algn="l" pos="0"/>
              </a:tabLst>
            </a:pPr>
            <a:r>
              <a:rPr b="0" lang="es-AR" sz="1800" spc="-1" strike="noStrike">
                <a:solidFill>
                  <a:srgbClr val="045894"/>
                </a:solidFill>
                <a:latin typeface="Poppins Light"/>
                <a:ea typeface="Poppins Light"/>
              </a:rPr>
              <a:t>Impuesto sobre los Ingresos Brutos </a:t>
            </a:r>
            <a:endParaRPr b="0" lang="es-AR" sz="1800" spc="-1" strike="noStrike">
              <a:latin typeface="Arial"/>
            </a:endParaRPr>
          </a:p>
          <a:p>
            <a:pPr>
              <a:lnSpc>
                <a:spcPct val="132000"/>
              </a:lnSpc>
              <a:tabLst>
                <a:tab algn="l" pos="0"/>
              </a:tabLst>
            </a:pPr>
            <a:r>
              <a:rPr b="0" lang="es-AR" sz="1800" spc="-1" strike="noStrike">
                <a:solidFill>
                  <a:srgbClr val="045894"/>
                </a:solidFill>
                <a:latin typeface="Poppins Light"/>
                <a:ea typeface="Poppins Light"/>
              </a:rPr>
              <a:t>Impuesto Inmobiliario </a:t>
            </a:r>
            <a:endParaRPr b="0" lang="es-AR" sz="1800" spc="-1" strike="noStrike">
              <a:latin typeface="Arial"/>
            </a:endParaRPr>
          </a:p>
          <a:p>
            <a:pPr>
              <a:lnSpc>
                <a:spcPct val="132000"/>
              </a:lnSpc>
              <a:tabLst>
                <a:tab algn="l" pos="0"/>
              </a:tabLst>
            </a:pPr>
            <a:r>
              <a:rPr b="0" lang="es-AR" sz="1800" spc="-1" strike="noStrike">
                <a:solidFill>
                  <a:srgbClr val="045894"/>
                </a:solidFill>
                <a:latin typeface="Poppins Light"/>
                <a:ea typeface="Poppins Light"/>
              </a:rPr>
              <a:t>Impuesto de Sellos</a:t>
            </a:r>
            <a:endParaRPr b="0" lang="es-AR" sz="1800" spc="-1" strike="noStrike">
              <a:latin typeface="Arial"/>
            </a:endParaRPr>
          </a:p>
          <a:p>
            <a:pPr>
              <a:lnSpc>
                <a:spcPct val="132000"/>
              </a:lnSpc>
              <a:tabLst>
                <a:tab algn="l" pos="0"/>
              </a:tabLst>
            </a:pPr>
            <a:r>
              <a:rPr b="0" lang="es-AR" sz="1800" spc="-1" strike="noStrike">
                <a:solidFill>
                  <a:srgbClr val="045894"/>
                </a:solidFill>
                <a:latin typeface="Poppins Light"/>
                <a:ea typeface="Poppins Light"/>
              </a:rPr>
              <a:t>Patente Única sobre Vehículos </a:t>
            </a:r>
            <a:endParaRPr b="0" lang="es-AR" sz="1800" spc="-1" strike="noStrike">
              <a:latin typeface="Arial"/>
            </a:endParaRPr>
          </a:p>
        </p:txBody>
      </p:sp>
      <p:pic>
        <p:nvPicPr>
          <p:cNvPr id="99" name="Google Shape;105;gfdcb25808c_0_215" descr=""/>
          <p:cNvPicPr/>
          <p:nvPr/>
        </p:nvPicPr>
        <p:blipFill>
          <a:blip r:embed="rId10"/>
          <a:srcRect l="16922" t="8784" r="13073" b="15017"/>
          <a:stretch/>
        </p:blipFill>
        <p:spPr>
          <a:xfrm>
            <a:off x="6442560" y="922320"/>
            <a:ext cx="2088720" cy="3032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10;gfdcb25808c_0_235" descr="\\10.5.14.217\diseño\Datos\2019 GSF_\______HUELLA\_ppt\__2022\PPT-2022_inetrior.jpg"/>
          <p:cNvPicPr/>
          <p:nvPr/>
        </p:nvPicPr>
        <p:blipFill>
          <a:blip r:embed="rId1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  <p:sp>
        <p:nvSpPr>
          <p:cNvPr id="101" name="Google Shape;111;gfdcb25808c_0_235"/>
          <p:cNvSpPr/>
          <p:nvPr/>
        </p:nvSpPr>
        <p:spPr>
          <a:xfrm>
            <a:off x="792000" y="292680"/>
            <a:ext cx="4500360" cy="564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s-AR" sz="3100" spc="-1" strike="noStrike">
                <a:solidFill>
                  <a:srgbClr val="045894"/>
                </a:solidFill>
                <a:latin typeface="Poppins SemiBold"/>
                <a:ea typeface="Poppins SemiBold"/>
              </a:rPr>
              <a:t>Situación</a:t>
            </a:r>
            <a:endParaRPr b="0" lang="es-AR" sz="3100" spc="-1" strike="noStrike">
              <a:latin typeface="Arial"/>
            </a:endParaRPr>
          </a:p>
        </p:txBody>
      </p:sp>
      <p:sp>
        <p:nvSpPr>
          <p:cNvPr id="102" name="Google Shape;112;gfdcb25808c_0_235"/>
          <p:cNvSpPr/>
          <p:nvPr/>
        </p:nvSpPr>
        <p:spPr>
          <a:xfrm>
            <a:off x="5568120" y="2708640"/>
            <a:ext cx="1040040" cy="45648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3" name="Google Shape;113;gfdcb25808c_0_235"/>
          <p:cNvSpPr/>
          <p:nvPr/>
        </p:nvSpPr>
        <p:spPr>
          <a:xfrm>
            <a:off x="5636520" y="3295800"/>
            <a:ext cx="1040040" cy="45648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104" name="Google Shape;114;gfdcb25808c_0_235" descr=""/>
          <p:cNvPicPr/>
          <p:nvPr/>
        </p:nvPicPr>
        <p:blipFill>
          <a:blip r:embed="rId2"/>
          <a:srcRect l="16922" t="8784" r="13073" b="15017"/>
          <a:stretch/>
        </p:blipFill>
        <p:spPr>
          <a:xfrm>
            <a:off x="6442560" y="922320"/>
            <a:ext cx="2088720" cy="3032280"/>
          </a:xfrm>
          <a:prstGeom prst="rect">
            <a:avLst/>
          </a:prstGeom>
          <a:ln w="0">
            <a:noFill/>
          </a:ln>
        </p:spPr>
      </p:pic>
      <p:sp>
        <p:nvSpPr>
          <p:cNvPr id="105" name="Google Shape;115;gfdcb25808c_0_235"/>
          <p:cNvSpPr/>
          <p:nvPr/>
        </p:nvSpPr>
        <p:spPr>
          <a:xfrm>
            <a:off x="759600" y="880200"/>
            <a:ext cx="5699160" cy="314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spAutoFit/>
          </a:bodyPr>
          <a:p>
            <a:pPr>
              <a:lnSpc>
                <a:spcPct val="135000"/>
              </a:lnSpc>
              <a:tabLst>
                <a:tab algn="l" pos="0"/>
              </a:tabLst>
            </a:pPr>
            <a:r>
              <a:rPr b="0" lang="es-AR" sz="1800" spc="-1" strike="noStrike">
                <a:solidFill>
                  <a:srgbClr val="045894"/>
                </a:solidFill>
                <a:latin typeface="Poppins Light"/>
                <a:ea typeface="Poppins Light"/>
              </a:rPr>
              <a:t>Las pautas de graduación de beneficios vigentes -Decreto Anual N° 3461/95- conjuntamente a las restricciones en la composición de los  impuestos a eximir aplicadas por motivos presupuestarios, derivaron en la </a:t>
            </a:r>
            <a:r>
              <a:rPr b="1" lang="es-AR" sz="1800" spc="-1" strike="noStrike">
                <a:solidFill>
                  <a:srgbClr val="045894"/>
                </a:solidFill>
                <a:latin typeface="Poppins"/>
                <a:ea typeface="Poppins"/>
              </a:rPr>
              <a:t>disminución de las empresas solicitantes y la concentración del costo fiscal resultante en las industrias de mayor tamaño</a:t>
            </a:r>
            <a:r>
              <a:rPr b="0" lang="es-AR" sz="1800" spc="-1" strike="noStrike">
                <a:solidFill>
                  <a:srgbClr val="045894"/>
                </a:solidFill>
                <a:latin typeface="Poppins Light"/>
                <a:ea typeface="Poppins Light"/>
              </a:rPr>
              <a:t>.</a:t>
            </a:r>
            <a:endParaRPr b="0" lang="es-A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20;gfdcb25808c_0_256" descr="\\10.5.14.217\diseño\Datos\2019 GSF_\______HUELLA\_ppt\__2022\PPT-2022_inetrior.jpg"/>
          <p:cNvPicPr/>
          <p:nvPr/>
        </p:nvPicPr>
        <p:blipFill>
          <a:blip r:embed="rId1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  <p:sp>
        <p:nvSpPr>
          <p:cNvPr id="107" name="Google Shape;121;gfdcb25808c_0_256"/>
          <p:cNvSpPr/>
          <p:nvPr/>
        </p:nvSpPr>
        <p:spPr>
          <a:xfrm>
            <a:off x="5568120" y="2708640"/>
            <a:ext cx="1040040" cy="45648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8" name="Google Shape;122;gfdcb25808c_0_256"/>
          <p:cNvSpPr/>
          <p:nvPr/>
        </p:nvSpPr>
        <p:spPr>
          <a:xfrm>
            <a:off x="5636520" y="3295800"/>
            <a:ext cx="1040040" cy="45648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109" name="Google Shape;123;gfdcb25808c_0_256" descr=""/>
          <p:cNvPicPr/>
          <p:nvPr/>
        </p:nvPicPr>
        <p:blipFill>
          <a:blip r:embed="rId2"/>
          <a:srcRect l="16922" t="8784" r="13073" b="15017"/>
          <a:stretch/>
        </p:blipFill>
        <p:spPr>
          <a:xfrm>
            <a:off x="6442560" y="922320"/>
            <a:ext cx="2088720" cy="3032280"/>
          </a:xfrm>
          <a:prstGeom prst="rect">
            <a:avLst/>
          </a:prstGeom>
          <a:ln w="0">
            <a:noFill/>
          </a:ln>
        </p:spPr>
      </p:pic>
      <p:pic>
        <p:nvPicPr>
          <p:cNvPr id="110" name="Google Shape;124;gfdcb25808c_0_256" descr=""/>
          <p:cNvPicPr/>
          <p:nvPr/>
        </p:nvPicPr>
        <p:blipFill>
          <a:blip r:embed="rId3"/>
          <a:stretch/>
        </p:blipFill>
        <p:spPr>
          <a:xfrm>
            <a:off x="504720" y="761040"/>
            <a:ext cx="5589000" cy="4149000"/>
          </a:xfrm>
          <a:prstGeom prst="rect">
            <a:avLst/>
          </a:prstGeom>
          <a:ln w="0">
            <a:noFill/>
          </a:ln>
        </p:spPr>
      </p:pic>
      <p:sp>
        <p:nvSpPr>
          <p:cNvPr id="111" name="Google Shape;125;gfdcb25808c_0_256"/>
          <p:cNvSpPr/>
          <p:nvPr/>
        </p:nvSpPr>
        <p:spPr>
          <a:xfrm>
            <a:off x="715680" y="199080"/>
            <a:ext cx="7815600" cy="79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s-AR" sz="2300" spc="-1" strike="noStrike">
                <a:solidFill>
                  <a:srgbClr val="045894"/>
                </a:solidFill>
                <a:latin typeface="Poppins SemiBold"/>
                <a:ea typeface="Poppins SemiBold"/>
              </a:rPr>
              <a:t>Costo Fiscal </a:t>
            </a:r>
            <a:r>
              <a:rPr b="0" lang="es-AR" sz="2300" spc="-1" strike="noStrike">
                <a:solidFill>
                  <a:srgbClr val="045894"/>
                </a:solidFill>
                <a:latin typeface="Poppins"/>
                <a:ea typeface="Poppins"/>
              </a:rPr>
              <a:t>y cantidad de</a:t>
            </a:r>
            <a:r>
              <a:rPr b="1" lang="es-AR" sz="2300" spc="-1" strike="noStrike">
                <a:solidFill>
                  <a:srgbClr val="045894"/>
                </a:solidFill>
                <a:latin typeface="Poppins SemiBold"/>
                <a:ea typeface="Poppins SemiBold"/>
              </a:rPr>
              <a:t> industrias beneficiadas</a:t>
            </a:r>
            <a:endParaRPr b="0" lang="es-AR" sz="2300" spc="-1" strike="noStrike">
              <a:latin typeface="Arial"/>
            </a:endParaRPr>
          </a:p>
        </p:txBody>
      </p:sp>
      <p:sp>
        <p:nvSpPr>
          <p:cNvPr id="112" name="Google Shape;126;gfdcb25808c_0_256"/>
          <p:cNvSpPr/>
          <p:nvPr/>
        </p:nvSpPr>
        <p:spPr>
          <a:xfrm>
            <a:off x="3579480" y="815400"/>
            <a:ext cx="1783440" cy="763200"/>
          </a:xfrm>
          <a:prstGeom prst="wedgeRectCallout">
            <a:avLst>
              <a:gd name="adj1" fmla="val -19863"/>
              <a:gd name="adj2" fmla="val 66012"/>
            </a:avLst>
          </a:prstGeom>
          <a:noFill/>
          <a:ln w="9525">
            <a:solidFill>
              <a:srgbClr val="045894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31;gfdcb25808c_0_21" descr="\\10.5.14.217\diseño\Datos\2019 GSF_\______HUELLA\_ppt\__2022\PPT-2022_inetrior.jpg"/>
          <p:cNvPicPr/>
          <p:nvPr/>
        </p:nvPicPr>
        <p:blipFill>
          <a:blip r:embed="rId1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  <p:pic>
        <p:nvPicPr>
          <p:cNvPr id="114" name="Google Shape;132;gfdcb25808c_0_21" descr=""/>
          <p:cNvPicPr/>
          <p:nvPr/>
        </p:nvPicPr>
        <p:blipFill>
          <a:blip r:embed="rId2"/>
          <a:srcRect l="16922" t="8784" r="13073" b="15017"/>
          <a:stretch/>
        </p:blipFill>
        <p:spPr>
          <a:xfrm>
            <a:off x="6442560" y="922320"/>
            <a:ext cx="2088720" cy="3032280"/>
          </a:xfrm>
          <a:prstGeom prst="rect">
            <a:avLst/>
          </a:prstGeom>
          <a:ln w="0">
            <a:noFill/>
          </a:ln>
        </p:spPr>
      </p:pic>
      <p:sp>
        <p:nvSpPr>
          <p:cNvPr id="115" name="Google Shape;133;gfdcb25808c_0_21"/>
          <p:cNvSpPr/>
          <p:nvPr/>
        </p:nvSpPr>
        <p:spPr>
          <a:xfrm>
            <a:off x="563400" y="185040"/>
            <a:ext cx="7815600" cy="172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s-AR" sz="2300" spc="-1" strike="noStrike">
                <a:solidFill>
                  <a:srgbClr val="045894"/>
                </a:solidFill>
                <a:latin typeface="Poppins SemiBold"/>
                <a:ea typeface="Poppins SemiBold"/>
              </a:rPr>
              <a:t>Costo Fiscal industrias beneficiadas</a:t>
            </a:r>
            <a:endParaRPr b="0" lang="es-AR" sz="23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s-AR" sz="2300" spc="-1" strike="noStrike">
                <a:solidFill>
                  <a:srgbClr val="045894"/>
                </a:solidFill>
                <a:latin typeface="Poppins SemiBold"/>
                <a:ea typeface="Poppins SemiBold"/>
              </a:rPr>
              <a:t> </a:t>
            </a:r>
            <a:r>
              <a:rPr b="1" lang="es-AR" sz="1800" spc="-1" strike="noStrike">
                <a:solidFill>
                  <a:srgbClr val="045894"/>
                </a:solidFill>
                <a:latin typeface="Poppins SemiBold"/>
                <a:ea typeface="Poppins SemiBold"/>
              </a:rPr>
              <a:t>            </a:t>
            </a:r>
            <a:endParaRPr b="0" lang="es-AR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s-AR" sz="1500" spc="-1" strike="noStrike">
                <a:solidFill>
                  <a:srgbClr val="045894"/>
                </a:solidFill>
                <a:latin typeface="Poppins"/>
                <a:ea typeface="Poppins"/>
              </a:rPr>
              <a:t>Conforme pautas de otorgamiento del año 2019</a:t>
            </a:r>
            <a:endParaRPr b="0" lang="es-AR" sz="15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s-AR" sz="15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s-AR" sz="1500" spc="-1" strike="noStrike">
              <a:latin typeface="Arial"/>
            </a:endParaRPr>
          </a:p>
        </p:txBody>
      </p:sp>
      <p:pic>
        <p:nvPicPr>
          <p:cNvPr id="116" name="Google Shape;134;gfdcb25808c_0_21" descr=""/>
          <p:cNvPicPr/>
          <p:nvPr/>
        </p:nvPicPr>
        <p:blipFill>
          <a:blip r:embed="rId3"/>
          <a:stretch/>
        </p:blipFill>
        <p:spPr>
          <a:xfrm>
            <a:off x="715680" y="1354680"/>
            <a:ext cx="2821680" cy="2508840"/>
          </a:xfrm>
          <a:prstGeom prst="rect">
            <a:avLst/>
          </a:prstGeom>
          <a:ln w="0">
            <a:noFill/>
          </a:ln>
        </p:spPr>
      </p:pic>
      <p:sp>
        <p:nvSpPr>
          <p:cNvPr id="117" name="Google Shape;135;gfdcb25808c_0_21"/>
          <p:cNvSpPr/>
          <p:nvPr/>
        </p:nvSpPr>
        <p:spPr>
          <a:xfrm>
            <a:off x="580680" y="536760"/>
            <a:ext cx="2999520" cy="42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s-AR" sz="1600" spc="-1" strike="noStrike">
                <a:solidFill>
                  <a:srgbClr val="045894"/>
                </a:solidFill>
                <a:latin typeface="Poppins"/>
                <a:ea typeface="Poppins"/>
              </a:rPr>
              <a:t>Año 2021 </a:t>
            </a:r>
            <a:endParaRPr b="0" lang="es-AR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40;gfdcb25808c_0_28" descr=""/>
          <p:cNvPicPr/>
          <p:nvPr/>
        </p:nvPicPr>
        <p:blipFill>
          <a:blip r:embed="rId1"/>
          <a:stretch/>
        </p:blipFill>
        <p:spPr>
          <a:xfrm>
            <a:off x="360" y="360"/>
            <a:ext cx="9143280" cy="5142600"/>
          </a:xfrm>
          <a:prstGeom prst="rect">
            <a:avLst/>
          </a:prstGeom>
          <a:ln w="0">
            <a:noFill/>
          </a:ln>
        </p:spPr>
      </p:pic>
      <p:sp>
        <p:nvSpPr>
          <p:cNvPr id="119" name="Google Shape;141;gfdcb25808c_0_28"/>
          <p:cNvSpPr/>
          <p:nvPr/>
        </p:nvSpPr>
        <p:spPr>
          <a:xfrm>
            <a:off x="961560" y="228960"/>
            <a:ext cx="7839720" cy="2850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s-AR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s-AR" sz="1800" spc="-1" strike="noStrike">
              <a:latin typeface="Arial"/>
            </a:endParaRPr>
          </a:p>
          <a:p>
            <a:pPr marL="90000">
              <a:lnSpc>
                <a:spcPct val="115000"/>
              </a:lnSpc>
              <a:spcBef>
                <a:spcPts val="601"/>
              </a:spcBef>
              <a:tabLst>
                <a:tab algn="l" pos="0"/>
              </a:tabLst>
            </a:pPr>
            <a:endParaRPr b="0" lang="es-AR" sz="1800" spc="-1" strike="noStrike">
              <a:latin typeface="Arial"/>
            </a:endParaRPr>
          </a:p>
        </p:txBody>
      </p:sp>
      <p:pic>
        <p:nvPicPr>
          <p:cNvPr id="120" name="Google Shape;142;gfdcb25808c_0_28" descr="\\10.5.14.217\diseño\Datos\2019 GSF_\______HUELLA\_ppt\__2022\PPT-2022_inetrior.jpg"/>
          <p:cNvPicPr/>
          <p:nvPr/>
        </p:nvPicPr>
        <p:blipFill>
          <a:blip r:embed="rId2"/>
          <a:srcRect l="8465" t="77262" r="30197" b="4464"/>
          <a:stretch/>
        </p:blipFill>
        <p:spPr>
          <a:xfrm>
            <a:off x="0" y="1414440"/>
            <a:ext cx="1013040" cy="150840"/>
          </a:xfrm>
          <a:prstGeom prst="rect">
            <a:avLst/>
          </a:prstGeom>
          <a:ln w="0">
            <a:noFill/>
          </a:ln>
        </p:spPr>
      </p:pic>
      <p:sp>
        <p:nvSpPr>
          <p:cNvPr id="121" name="Google Shape;143;gfdcb25808c_0_28"/>
          <p:cNvSpPr/>
          <p:nvPr/>
        </p:nvSpPr>
        <p:spPr>
          <a:xfrm>
            <a:off x="551880" y="1356120"/>
            <a:ext cx="305640" cy="311760"/>
          </a:xfrm>
          <a:prstGeom prst="ellipse">
            <a:avLst/>
          </a:prstGeom>
          <a:solidFill>
            <a:srgbClr val="808080"/>
          </a:solidFill>
          <a:ln w="381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2" name="Google Shape;144;gfdcb25808c_0_28"/>
          <p:cNvSpPr/>
          <p:nvPr/>
        </p:nvSpPr>
        <p:spPr>
          <a:xfrm>
            <a:off x="576360" y="1384920"/>
            <a:ext cx="256320" cy="254160"/>
          </a:xfrm>
          <a:prstGeom prst="ellipse">
            <a:avLst/>
          </a:pr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23" name="Google Shape;145;gfdcb25808c_0_28" descr="\\10.5.14.217\diseño\Datos\2019 GSF_\______HUELLA\_ppt\__2022\PPT-2022_inetrior.jpg"/>
          <p:cNvPicPr/>
          <p:nvPr/>
        </p:nvPicPr>
        <p:blipFill>
          <a:blip r:embed="rId4"/>
          <a:srcRect l="8465" t="77262" r="30197" b="4464"/>
          <a:stretch/>
        </p:blipFill>
        <p:spPr>
          <a:xfrm>
            <a:off x="0" y="2030040"/>
            <a:ext cx="1013040" cy="150840"/>
          </a:xfrm>
          <a:prstGeom prst="rect">
            <a:avLst/>
          </a:prstGeom>
          <a:ln w="0">
            <a:noFill/>
          </a:ln>
        </p:spPr>
      </p:pic>
      <p:sp>
        <p:nvSpPr>
          <p:cNvPr id="124" name="Google Shape;146;gfdcb25808c_0_28"/>
          <p:cNvSpPr/>
          <p:nvPr/>
        </p:nvSpPr>
        <p:spPr>
          <a:xfrm>
            <a:off x="551880" y="1944000"/>
            <a:ext cx="305640" cy="311760"/>
          </a:xfrm>
          <a:prstGeom prst="ellipse">
            <a:avLst/>
          </a:prstGeom>
          <a:solidFill>
            <a:srgbClr val="808080"/>
          </a:solidFill>
          <a:ln w="381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5" name="Google Shape;147;gfdcb25808c_0_28"/>
          <p:cNvSpPr/>
          <p:nvPr/>
        </p:nvSpPr>
        <p:spPr>
          <a:xfrm>
            <a:off x="576360" y="1971000"/>
            <a:ext cx="256320" cy="254160"/>
          </a:xfrm>
          <a:prstGeom prst="ellipse">
            <a:avLst/>
          </a:prstGeom>
          <a:blipFill rotWithShape="0">
            <a:blip r:embed="rId5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26" name="Google Shape;148;gfdcb25808c_0_28" descr="\\10.5.14.217\diseño\Datos\2019 GSF_\______HUELLA\_ppt\__2022\PPT-2022_inetrior.jpg"/>
          <p:cNvPicPr/>
          <p:nvPr/>
        </p:nvPicPr>
        <p:blipFill>
          <a:blip r:embed="rId6"/>
          <a:srcRect l="8465" t="77262" r="30197" b="4464"/>
          <a:stretch/>
        </p:blipFill>
        <p:spPr>
          <a:xfrm>
            <a:off x="0" y="2380680"/>
            <a:ext cx="1013040" cy="150840"/>
          </a:xfrm>
          <a:prstGeom prst="rect">
            <a:avLst/>
          </a:prstGeom>
          <a:ln w="0">
            <a:noFill/>
          </a:ln>
        </p:spPr>
      </p:pic>
      <p:sp>
        <p:nvSpPr>
          <p:cNvPr id="127" name="Google Shape;149;gfdcb25808c_0_28"/>
          <p:cNvSpPr/>
          <p:nvPr/>
        </p:nvSpPr>
        <p:spPr>
          <a:xfrm>
            <a:off x="551880" y="2322360"/>
            <a:ext cx="305640" cy="311760"/>
          </a:xfrm>
          <a:prstGeom prst="ellipse">
            <a:avLst/>
          </a:prstGeom>
          <a:solidFill>
            <a:srgbClr val="808080"/>
          </a:solidFill>
          <a:ln w="381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8" name="Google Shape;150;gfdcb25808c_0_28"/>
          <p:cNvSpPr/>
          <p:nvPr/>
        </p:nvSpPr>
        <p:spPr>
          <a:xfrm>
            <a:off x="576360" y="2343960"/>
            <a:ext cx="256320" cy="254160"/>
          </a:xfrm>
          <a:prstGeom prst="ellipse">
            <a:avLst/>
          </a:prstGeom>
          <a:blipFill rotWithShape="0">
            <a:blip r:embed="rId7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29" name="Google Shape;151;gfdcb25808c_0_28" descr="\\10.5.14.217\diseño\Datos\2019 GSF_\______HUELLA\_ppt\__2022\PPT-2022_inetrior.jpg"/>
          <p:cNvPicPr/>
          <p:nvPr/>
        </p:nvPicPr>
        <p:blipFill>
          <a:blip r:embed="rId8"/>
          <a:srcRect l="8465" t="77262" r="30197" b="4464"/>
          <a:stretch/>
        </p:blipFill>
        <p:spPr>
          <a:xfrm>
            <a:off x="0" y="2730960"/>
            <a:ext cx="1013040" cy="150840"/>
          </a:xfrm>
          <a:prstGeom prst="rect">
            <a:avLst/>
          </a:prstGeom>
          <a:ln w="0">
            <a:noFill/>
          </a:ln>
        </p:spPr>
      </p:pic>
      <p:sp>
        <p:nvSpPr>
          <p:cNvPr id="130" name="Google Shape;152;gfdcb25808c_0_28"/>
          <p:cNvSpPr/>
          <p:nvPr/>
        </p:nvSpPr>
        <p:spPr>
          <a:xfrm>
            <a:off x="551880" y="2672640"/>
            <a:ext cx="305640" cy="311760"/>
          </a:xfrm>
          <a:prstGeom prst="ellipse">
            <a:avLst/>
          </a:prstGeom>
          <a:solidFill>
            <a:srgbClr val="808080"/>
          </a:solidFill>
          <a:ln w="381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1" name="Google Shape;153;gfdcb25808c_0_28"/>
          <p:cNvSpPr/>
          <p:nvPr/>
        </p:nvSpPr>
        <p:spPr>
          <a:xfrm>
            <a:off x="576360" y="2700720"/>
            <a:ext cx="256320" cy="254160"/>
          </a:xfrm>
          <a:prstGeom prst="ellipse">
            <a:avLst/>
          </a:prstGeom>
          <a:blipFill rotWithShape="0">
            <a:blip r:embed="rId9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32" name="Google Shape;154;gfdcb25808c_0_28" descr="\\10.5.14.217\diseño\Datos\2019 GSF_\______HUELLA\_ppt\__2022\PPT-2022_inetrior.jpg"/>
          <p:cNvPicPr/>
          <p:nvPr/>
        </p:nvPicPr>
        <p:blipFill>
          <a:blip r:embed="rId10"/>
          <a:srcRect l="8465" t="77262" r="30197" b="4464"/>
          <a:stretch/>
        </p:blipFill>
        <p:spPr>
          <a:xfrm>
            <a:off x="0" y="3258360"/>
            <a:ext cx="1013040" cy="150840"/>
          </a:xfrm>
          <a:prstGeom prst="rect">
            <a:avLst/>
          </a:prstGeom>
          <a:ln w="0">
            <a:noFill/>
          </a:ln>
        </p:spPr>
      </p:pic>
      <p:sp>
        <p:nvSpPr>
          <p:cNvPr id="133" name="Google Shape;155;gfdcb25808c_0_28"/>
          <p:cNvSpPr/>
          <p:nvPr/>
        </p:nvSpPr>
        <p:spPr>
          <a:xfrm>
            <a:off x="551880" y="3200040"/>
            <a:ext cx="305640" cy="311760"/>
          </a:xfrm>
          <a:prstGeom prst="ellipse">
            <a:avLst/>
          </a:prstGeom>
          <a:solidFill>
            <a:srgbClr val="808080"/>
          </a:solidFill>
          <a:ln w="381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4" name="Google Shape;156;gfdcb25808c_0_28"/>
          <p:cNvSpPr/>
          <p:nvPr/>
        </p:nvSpPr>
        <p:spPr>
          <a:xfrm>
            <a:off x="576360" y="3228840"/>
            <a:ext cx="256320" cy="254160"/>
          </a:xfrm>
          <a:prstGeom prst="ellipse">
            <a:avLst/>
          </a:prstGeom>
          <a:blipFill rotWithShape="0">
            <a:blip r:embed="rId1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5" name="Google Shape;157;gfdcb25808c_0_28"/>
          <p:cNvSpPr/>
          <p:nvPr/>
        </p:nvSpPr>
        <p:spPr>
          <a:xfrm>
            <a:off x="885240" y="1313280"/>
            <a:ext cx="8086320" cy="165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spAutoFit/>
          </a:bodyPr>
          <a:p>
            <a:pPr marL="90000">
              <a:lnSpc>
                <a:spcPct val="115000"/>
              </a:lnSpc>
              <a:tabLst>
                <a:tab algn="l" pos="0"/>
              </a:tabLst>
            </a:pPr>
            <a:r>
              <a:rPr b="1" lang="es-AR" sz="1400" spc="-1" strike="noStrike">
                <a:solidFill>
                  <a:srgbClr val="045894"/>
                </a:solidFill>
                <a:latin typeface="Poppins"/>
                <a:ea typeface="Poppins"/>
              </a:rPr>
              <a:t>Acompañar y estimular</a:t>
            </a:r>
            <a:r>
              <a:rPr b="0" lang="es-AR" sz="1400" spc="-1" strike="noStrike">
                <a:solidFill>
                  <a:srgbClr val="045894"/>
                </a:solidFill>
                <a:latin typeface="Poppins"/>
                <a:ea typeface="Poppins"/>
              </a:rPr>
              <a:t> las tendencias de </a:t>
            </a:r>
            <a:r>
              <a:rPr b="1" lang="es-AR" sz="1400" spc="-1" strike="noStrike">
                <a:solidFill>
                  <a:srgbClr val="045894"/>
                </a:solidFill>
                <a:latin typeface="Poppins"/>
                <a:ea typeface="Poppins"/>
              </a:rPr>
              <a:t>las actuales inversiones productivas </a:t>
            </a:r>
            <a:r>
              <a:rPr b="0" lang="es-AR" sz="1400" spc="-1" strike="noStrike">
                <a:solidFill>
                  <a:srgbClr val="045894"/>
                </a:solidFill>
                <a:latin typeface="Poppins"/>
                <a:ea typeface="Poppins"/>
              </a:rPr>
              <a:t>del sector industrial</a:t>
            </a:r>
            <a:endParaRPr b="0" lang="es-AR" sz="1400" spc="-1" strike="noStrike">
              <a:latin typeface="Arial"/>
            </a:endParaRPr>
          </a:p>
          <a:p>
            <a:pPr marL="90000">
              <a:lnSpc>
                <a:spcPct val="115000"/>
              </a:lnSpc>
              <a:spcBef>
                <a:spcPts val="601"/>
              </a:spcBef>
              <a:tabLst>
                <a:tab algn="l" pos="0"/>
              </a:tabLst>
            </a:pPr>
            <a:r>
              <a:rPr b="0" lang="es-AR" sz="1400" spc="-1" strike="noStrike">
                <a:solidFill>
                  <a:srgbClr val="045894"/>
                </a:solidFill>
                <a:latin typeface="Poppins"/>
                <a:ea typeface="Poppins"/>
              </a:rPr>
              <a:t>Ampliar y </a:t>
            </a:r>
            <a:r>
              <a:rPr b="1" lang="es-AR" sz="1400" spc="-1" strike="noStrike">
                <a:solidFill>
                  <a:srgbClr val="045894"/>
                </a:solidFill>
                <a:latin typeface="Poppins"/>
                <a:ea typeface="Poppins"/>
              </a:rPr>
              <a:t>flexibilizar las barreras de entrada </a:t>
            </a:r>
            <a:r>
              <a:rPr b="0" lang="es-AR" sz="1400" spc="-1" strike="noStrike">
                <a:solidFill>
                  <a:srgbClr val="045894"/>
                </a:solidFill>
                <a:latin typeface="Poppins"/>
                <a:ea typeface="Poppins"/>
              </a:rPr>
              <a:t>al régimen </a:t>
            </a:r>
            <a:endParaRPr b="0" lang="es-AR" sz="1400" spc="-1" strike="noStrike">
              <a:latin typeface="Arial"/>
            </a:endParaRPr>
          </a:p>
          <a:p>
            <a:pPr marL="90000">
              <a:lnSpc>
                <a:spcPct val="115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es-AR" sz="1400" spc="-1" strike="noStrike">
                <a:solidFill>
                  <a:srgbClr val="045894"/>
                </a:solidFill>
                <a:latin typeface="Poppins"/>
                <a:ea typeface="Poppins"/>
              </a:rPr>
              <a:t>Priorizar a las PYMES </a:t>
            </a:r>
            <a:r>
              <a:rPr b="0" lang="es-AR" sz="1400" spc="-1" strike="noStrike">
                <a:solidFill>
                  <a:srgbClr val="045894"/>
                </a:solidFill>
                <a:latin typeface="Poppins"/>
                <a:ea typeface="Poppins"/>
              </a:rPr>
              <a:t>industriales en la redistribución del costo fiscal de la provincia</a:t>
            </a:r>
            <a:endParaRPr b="0" lang="es-AR" sz="1400" spc="-1" strike="noStrike">
              <a:latin typeface="Arial"/>
            </a:endParaRPr>
          </a:p>
          <a:p>
            <a:pPr marL="90000">
              <a:lnSpc>
                <a:spcPct val="115000"/>
              </a:lnSpc>
              <a:spcBef>
                <a:spcPts val="601"/>
              </a:spcBef>
              <a:tabLst>
                <a:tab algn="l" pos="0"/>
              </a:tabLst>
            </a:pPr>
            <a:endParaRPr b="0" lang="es-AR" sz="1400" spc="-1" strike="noStrike">
              <a:latin typeface="Arial"/>
            </a:endParaRPr>
          </a:p>
        </p:txBody>
      </p:sp>
      <p:sp>
        <p:nvSpPr>
          <p:cNvPr id="136" name="Google Shape;158;gfdcb25808c_0_28"/>
          <p:cNvSpPr/>
          <p:nvPr/>
        </p:nvSpPr>
        <p:spPr>
          <a:xfrm>
            <a:off x="911880" y="2598480"/>
            <a:ext cx="7710480" cy="172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spAutoFit/>
          </a:bodyPr>
          <a:p>
            <a:pPr marL="90000">
              <a:lnSpc>
                <a:spcPct val="115000"/>
              </a:lnSpc>
              <a:tabLst>
                <a:tab algn="l" pos="0"/>
              </a:tabLst>
            </a:pPr>
            <a:r>
              <a:rPr b="1" lang="es-AR" sz="1400" spc="-1" strike="noStrike">
                <a:solidFill>
                  <a:srgbClr val="045894"/>
                </a:solidFill>
                <a:latin typeface="Poppins"/>
                <a:ea typeface="Poppins"/>
              </a:rPr>
              <a:t>Fomentar la radicación de plantas fabriles</a:t>
            </a:r>
            <a:r>
              <a:rPr b="0" lang="es-AR" sz="1400" spc="-1" strike="noStrike">
                <a:solidFill>
                  <a:srgbClr val="045894"/>
                </a:solidFill>
                <a:latin typeface="Poppins"/>
                <a:ea typeface="Poppins"/>
              </a:rPr>
              <a:t> en el territorio provincial privilegiando la  instalación en Parques y Áreas industriales o en zonas de uso industrial </a:t>
            </a:r>
            <a:endParaRPr b="0" lang="es-AR" sz="1400" spc="-1" strike="noStrike">
              <a:latin typeface="Arial"/>
            </a:endParaRPr>
          </a:p>
          <a:p>
            <a:pPr marL="90000">
              <a:lnSpc>
                <a:spcPct val="115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es-AR" sz="1400" spc="-1" strike="noStrike">
                <a:solidFill>
                  <a:srgbClr val="045894"/>
                </a:solidFill>
                <a:latin typeface="Poppins"/>
                <a:ea typeface="Poppins"/>
              </a:rPr>
              <a:t>Incentivar el desarrollo exportador de las PYMES</a:t>
            </a:r>
            <a:r>
              <a:rPr b="0" lang="es-AR" sz="1400" spc="-1" strike="noStrike">
                <a:solidFill>
                  <a:srgbClr val="045894"/>
                </a:solidFill>
                <a:latin typeface="Poppins"/>
                <a:ea typeface="Poppins"/>
              </a:rPr>
              <a:t>, promover a las empresas que respeten la </a:t>
            </a:r>
            <a:r>
              <a:rPr b="1" lang="es-AR" sz="1400" spc="-1" strike="noStrike">
                <a:solidFill>
                  <a:srgbClr val="045894"/>
                </a:solidFill>
                <a:latin typeface="Poppins"/>
                <a:ea typeface="Poppins"/>
              </a:rPr>
              <a:t>perspectiva de género </a:t>
            </a:r>
            <a:r>
              <a:rPr b="0" lang="es-AR" sz="1400" spc="-1" strike="noStrike">
                <a:solidFill>
                  <a:srgbClr val="045894"/>
                </a:solidFill>
                <a:latin typeface="Poppins"/>
                <a:ea typeface="Poppins"/>
              </a:rPr>
              <a:t>y a las industrias radicadas o a radicarse en los </a:t>
            </a:r>
            <a:r>
              <a:rPr b="1" lang="es-AR" sz="1400" spc="-1" strike="noStrike">
                <a:solidFill>
                  <a:srgbClr val="045894"/>
                </a:solidFill>
                <a:latin typeface="Poppins"/>
                <a:ea typeface="Poppins"/>
              </a:rPr>
              <a:t>departamentos del norte santafesino.</a:t>
            </a:r>
            <a:endParaRPr b="0" lang="es-AR" sz="1400" spc="-1" strike="noStrike">
              <a:latin typeface="Arial"/>
            </a:endParaRPr>
          </a:p>
        </p:txBody>
      </p:sp>
      <p:sp>
        <p:nvSpPr>
          <p:cNvPr id="137" name="Google Shape;159;gfdcb25808c_0_28"/>
          <p:cNvSpPr/>
          <p:nvPr/>
        </p:nvSpPr>
        <p:spPr>
          <a:xfrm>
            <a:off x="1013400" y="85320"/>
            <a:ext cx="7277040" cy="146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s-AR" sz="2100" spc="-1" strike="noStrike">
                <a:solidFill>
                  <a:srgbClr val="045894"/>
                </a:solidFill>
                <a:latin typeface="Poppins"/>
                <a:ea typeface="Poppins"/>
              </a:rPr>
              <a:t>La</a:t>
            </a:r>
            <a:r>
              <a:rPr b="1" lang="es-AR" sz="2100" spc="-1" strike="noStrike">
                <a:solidFill>
                  <a:srgbClr val="045894"/>
                </a:solidFill>
                <a:latin typeface="Poppins"/>
                <a:ea typeface="Poppins"/>
              </a:rPr>
              <a:t> modernización de la normativa que se presenta, </a:t>
            </a:r>
            <a:r>
              <a:rPr b="0" lang="es-AR" sz="2100" spc="-1" strike="noStrike">
                <a:solidFill>
                  <a:srgbClr val="045894"/>
                </a:solidFill>
                <a:latin typeface="Poppins"/>
                <a:ea typeface="Poppins"/>
              </a:rPr>
              <a:t>mediante  la sanción de un</a:t>
            </a:r>
            <a:r>
              <a:rPr b="1" lang="es-AR" sz="2100" spc="-1" strike="noStrike">
                <a:solidFill>
                  <a:srgbClr val="045894"/>
                </a:solidFill>
                <a:latin typeface="Poppins"/>
                <a:ea typeface="Poppins"/>
              </a:rPr>
              <a:t> nuevo Decreto Anual </a:t>
            </a:r>
            <a:endParaRPr b="0" lang="es-AR" sz="21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s-AR" sz="2100" spc="-1" strike="noStrike">
                <a:solidFill>
                  <a:srgbClr val="045894"/>
                </a:solidFill>
                <a:latin typeface="Poppins"/>
                <a:ea typeface="Poppins"/>
              </a:rPr>
              <a:t>persigue como </a:t>
            </a:r>
            <a:r>
              <a:rPr b="1" lang="es-AR" sz="2100" spc="-1" strike="noStrike">
                <a:solidFill>
                  <a:srgbClr val="045894"/>
                </a:solidFill>
                <a:latin typeface="Poppins"/>
                <a:ea typeface="Poppins"/>
              </a:rPr>
              <a:t>objetivos:</a:t>
            </a:r>
            <a:endParaRPr b="0" lang="es-AR" sz="21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64;gfdcb25808c_0_34" descr=""/>
          <p:cNvPicPr/>
          <p:nvPr/>
        </p:nvPicPr>
        <p:blipFill>
          <a:blip r:embed="rId1"/>
          <a:stretch/>
        </p:blipFill>
        <p:spPr>
          <a:xfrm>
            <a:off x="15480" y="-1080"/>
            <a:ext cx="9143280" cy="5142600"/>
          </a:xfrm>
          <a:prstGeom prst="rect">
            <a:avLst/>
          </a:prstGeom>
          <a:ln w="0">
            <a:noFill/>
          </a:ln>
        </p:spPr>
      </p:pic>
      <p:pic>
        <p:nvPicPr>
          <p:cNvPr id="139" name="Google Shape;165;gfdcb25808c_0_34" descr=""/>
          <p:cNvPicPr/>
          <p:nvPr/>
        </p:nvPicPr>
        <p:blipFill>
          <a:blip r:embed="rId2"/>
          <a:srcRect l="8116" t="0" r="19605" b="0"/>
          <a:stretch/>
        </p:blipFill>
        <p:spPr>
          <a:xfrm>
            <a:off x="4572000" y="310320"/>
            <a:ext cx="3975840" cy="3653640"/>
          </a:xfrm>
          <a:prstGeom prst="rect">
            <a:avLst/>
          </a:prstGeom>
          <a:ln w="0">
            <a:noFill/>
          </a:ln>
        </p:spPr>
      </p:pic>
      <p:sp>
        <p:nvSpPr>
          <p:cNvPr id="140" name="Google Shape;166;gfdcb25808c_0_34"/>
          <p:cNvSpPr/>
          <p:nvPr/>
        </p:nvSpPr>
        <p:spPr>
          <a:xfrm>
            <a:off x="-307080" y="3144240"/>
            <a:ext cx="1381320" cy="66672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1" name="Google Shape;167;gfdcb25808c_0_34"/>
          <p:cNvSpPr/>
          <p:nvPr/>
        </p:nvSpPr>
        <p:spPr>
          <a:xfrm>
            <a:off x="8226360" y="791280"/>
            <a:ext cx="1040040" cy="45648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2" name="Google Shape;168;gfdcb25808c_0_34"/>
          <p:cNvSpPr/>
          <p:nvPr/>
        </p:nvSpPr>
        <p:spPr>
          <a:xfrm>
            <a:off x="643320" y="310320"/>
            <a:ext cx="3807720" cy="222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s-AR" sz="2800" spc="-1" strike="noStrike">
                <a:solidFill>
                  <a:srgbClr val="045894"/>
                </a:solidFill>
                <a:latin typeface="Poppins"/>
                <a:ea typeface="Poppins"/>
              </a:rPr>
              <a:t>Aspectos centrales </a:t>
            </a:r>
            <a:endParaRPr b="0" lang="es-AR" sz="2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s-AR" sz="2800" spc="-1" strike="noStrike">
                <a:solidFill>
                  <a:srgbClr val="045894"/>
                </a:solidFill>
                <a:latin typeface="Poppins"/>
                <a:ea typeface="Poppins"/>
              </a:rPr>
              <a:t>del</a:t>
            </a:r>
            <a:r>
              <a:rPr b="1" lang="es-AR" sz="2800" spc="-1" strike="noStrike">
                <a:solidFill>
                  <a:srgbClr val="045894"/>
                </a:solidFill>
                <a:latin typeface="Poppins SemiBold"/>
                <a:ea typeface="Poppins SemiBold"/>
              </a:rPr>
              <a:t> nuevo decreto </a:t>
            </a:r>
            <a:endParaRPr b="0" lang="es-AR" sz="2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s-AR" sz="2800" spc="-1" strike="noStrike">
                <a:solidFill>
                  <a:srgbClr val="045894"/>
                </a:solidFill>
                <a:latin typeface="Poppins SemiBold"/>
                <a:ea typeface="Poppins SemiBold"/>
              </a:rPr>
              <a:t>de graduación de beneficios promocionales</a:t>
            </a:r>
            <a:endParaRPr b="0" lang="es-AR" sz="2800" spc="-1" strike="noStrike">
              <a:latin typeface="Arial"/>
            </a:endParaRPr>
          </a:p>
        </p:txBody>
      </p:sp>
      <p:sp>
        <p:nvSpPr>
          <p:cNvPr id="143" name="Google Shape;169;gfdcb25808c_0_34"/>
          <p:cNvSpPr/>
          <p:nvPr/>
        </p:nvSpPr>
        <p:spPr>
          <a:xfrm>
            <a:off x="4003920" y="3113640"/>
            <a:ext cx="1040040" cy="45648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74;gfdcb25808c_0_41" descr=""/>
          <p:cNvPicPr/>
          <p:nvPr/>
        </p:nvPicPr>
        <p:blipFill>
          <a:blip r:embed="rId1"/>
          <a:stretch/>
        </p:blipFill>
        <p:spPr>
          <a:xfrm>
            <a:off x="15480" y="-1080"/>
            <a:ext cx="9143280" cy="5142600"/>
          </a:xfrm>
          <a:prstGeom prst="rect">
            <a:avLst/>
          </a:prstGeom>
          <a:ln w="0">
            <a:noFill/>
          </a:ln>
        </p:spPr>
      </p:pic>
      <p:sp>
        <p:nvSpPr>
          <p:cNvPr id="145" name="Google Shape;175;gfdcb25808c_0_41"/>
          <p:cNvSpPr/>
          <p:nvPr/>
        </p:nvSpPr>
        <p:spPr>
          <a:xfrm>
            <a:off x="704520" y="1078200"/>
            <a:ext cx="6087240" cy="252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s-AR" sz="1600" spc="-1" strike="noStrike">
                <a:solidFill>
                  <a:srgbClr val="045894"/>
                </a:solidFill>
                <a:latin typeface="Poppins Light"/>
                <a:ea typeface="Poppins Light"/>
              </a:rPr>
              <a:t>Se establecerá un sistema gradual de beneficios impositivos -volviendo a esquemas de desgravación máxima- de </a:t>
            </a:r>
            <a:r>
              <a:rPr b="1" lang="es-AR" sz="1600" spc="-1" strike="noStrike">
                <a:solidFill>
                  <a:srgbClr val="045894"/>
                </a:solidFill>
                <a:latin typeface="Poppins SemiBold"/>
                <a:ea typeface="Poppins SemiBold"/>
              </a:rPr>
              <a:t>100% de exención de TODOS los impuestos provinciales</a:t>
            </a:r>
            <a:r>
              <a:rPr b="0" lang="es-AR" sz="1600" spc="-1" strike="noStrike">
                <a:solidFill>
                  <a:srgbClr val="045894"/>
                </a:solidFill>
                <a:latin typeface="Poppins Light"/>
                <a:ea typeface="Poppins Light"/>
              </a:rPr>
              <a:t> durante </a:t>
            </a:r>
            <a:r>
              <a:rPr b="1" lang="es-AR" sz="1600" spc="-1" strike="noStrike">
                <a:solidFill>
                  <a:srgbClr val="045894"/>
                </a:solidFill>
                <a:latin typeface="Poppins SemiBold"/>
                <a:ea typeface="Poppins SemiBold"/>
              </a:rPr>
              <a:t>10 años para las Pymes</a:t>
            </a:r>
            <a:r>
              <a:rPr b="0" lang="es-AR" sz="1600" spc="-1" strike="noStrike">
                <a:solidFill>
                  <a:srgbClr val="045894"/>
                </a:solidFill>
                <a:latin typeface="Poppins Light"/>
                <a:ea typeface="Poppins Light"/>
              </a:rPr>
              <a:t> que se radiquen o se trasladen a </a:t>
            </a:r>
            <a:r>
              <a:rPr b="1" lang="es-AR" sz="1600" spc="-1" strike="noStrike">
                <a:solidFill>
                  <a:srgbClr val="045894"/>
                </a:solidFill>
                <a:latin typeface="Poppins Light"/>
                <a:ea typeface="Poppins Light"/>
              </a:rPr>
              <a:t>Parques y/o Áreas</a:t>
            </a:r>
            <a:r>
              <a:rPr b="0" lang="es-AR" sz="1600" spc="-1" strike="noStrike">
                <a:solidFill>
                  <a:srgbClr val="045894"/>
                </a:solidFill>
                <a:latin typeface="Poppins Light"/>
                <a:ea typeface="Poppins Light"/>
              </a:rPr>
              <a:t> </a:t>
            </a:r>
            <a:r>
              <a:rPr b="1" lang="es-AR" sz="1600" spc="-1" strike="noStrike">
                <a:solidFill>
                  <a:srgbClr val="045894"/>
                </a:solidFill>
                <a:latin typeface="Poppins Light"/>
                <a:ea typeface="Poppins Light"/>
              </a:rPr>
              <a:t>Industriales</a:t>
            </a:r>
            <a:r>
              <a:rPr b="0" lang="es-AR" sz="1600" spc="-1" strike="noStrike">
                <a:solidFill>
                  <a:srgbClr val="045894"/>
                </a:solidFill>
                <a:latin typeface="Poppins Light"/>
                <a:ea typeface="Poppins Light"/>
              </a:rPr>
              <a:t> reconocidas.</a:t>
            </a:r>
            <a:endParaRPr b="0" lang="es-AR" sz="16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s-AR" sz="16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s-AR" sz="1600" spc="-1" strike="noStrike">
                <a:solidFill>
                  <a:srgbClr val="045894"/>
                </a:solidFill>
                <a:latin typeface="Poppins Light"/>
                <a:ea typeface="Poppins Light"/>
              </a:rPr>
              <a:t>Se incorpora una nueva categoría de clasificación intermedia para las radicaciones  definidas como</a:t>
            </a:r>
            <a:r>
              <a:rPr b="0" lang="es-AR" sz="1600" spc="-1" strike="noStrike">
                <a:solidFill>
                  <a:srgbClr val="045894"/>
                </a:solidFill>
                <a:latin typeface="Poppins SemiBold"/>
                <a:ea typeface="Poppins SemiBold"/>
              </a:rPr>
              <a:t> </a:t>
            </a:r>
            <a:r>
              <a:rPr b="1" lang="es-AR" sz="1600" spc="-1" strike="noStrike">
                <a:solidFill>
                  <a:srgbClr val="045894"/>
                </a:solidFill>
                <a:latin typeface="Poppins SemiBold"/>
                <a:ea typeface="Poppins SemiBold"/>
              </a:rPr>
              <a:t>zonas de uso industrial</a:t>
            </a:r>
            <a:r>
              <a:rPr b="1" lang="es-AR" sz="1600" spc="-1" strike="noStrike">
                <a:solidFill>
                  <a:srgbClr val="045894"/>
                </a:solidFill>
                <a:latin typeface="Poppins Light"/>
                <a:ea typeface="Poppins Light"/>
              </a:rPr>
              <a:t> -</a:t>
            </a:r>
            <a:r>
              <a:rPr b="0" lang="es-AR" sz="1600" spc="-1" strike="noStrike">
                <a:solidFill>
                  <a:srgbClr val="045894"/>
                </a:solidFill>
                <a:latin typeface="Poppins Light"/>
                <a:ea typeface="Poppins Light"/>
              </a:rPr>
              <a:t>reconocidas por ordenanzas comunales/municipales-</a:t>
            </a:r>
            <a:endParaRPr b="0" lang="es-AR" sz="1600" spc="-1" strike="noStrike">
              <a:latin typeface="Arial"/>
            </a:endParaRPr>
          </a:p>
        </p:txBody>
      </p:sp>
      <p:sp>
        <p:nvSpPr>
          <p:cNvPr id="146" name="Google Shape;176;gfdcb25808c_0_41"/>
          <p:cNvSpPr/>
          <p:nvPr/>
        </p:nvSpPr>
        <p:spPr>
          <a:xfrm>
            <a:off x="762480" y="270360"/>
            <a:ext cx="5271480" cy="94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s-AR" sz="2500" spc="-1" strike="noStrike">
                <a:solidFill>
                  <a:srgbClr val="045894"/>
                </a:solidFill>
                <a:latin typeface="Poppins SemiBold"/>
                <a:ea typeface="Poppins SemiBold"/>
              </a:rPr>
              <a:t>Nuevas Plantas Industriales </a:t>
            </a:r>
            <a:endParaRPr b="0" lang="es-AR" sz="25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s-AR" sz="1500" spc="-1" strike="noStrike">
                <a:solidFill>
                  <a:srgbClr val="045894"/>
                </a:solidFill>
                <a:latin typeface="Poppins Light"/>
                <a:ea typeface="Poppins Light"/>
              </a:rPr>
              <a:t>(por radicaciones o traslados)</a:t>
            </a:r>
            <a:endParaRPr b="0" lang="es-AR" sz="1500" spc="-1" strike="noStrike">
              <a:latin typeface="Arial"/>
            </a:endParaRPr>
          </a:p>
        </p:txBody>
      </p:sp>
      <p:pic>
        <p:nvPicPr>
          <p:cNvPr id="147" name="Google Shape;177;gfdcb25808c_0_41" descr=""/>
          <p:cNvPicPr/>
          <p:nvPr/>
        </p:nvPicPr>
        <p:blipFill>
          <a:blip r:embed="rId2"/>
          <a:stretch/>
        </p:blipFill>
        <p:spPr>
          <a:xfrm>
            <a:off x="6715440" y="765000"/>
            <a:ext cx="1659240" cy="3152880"/>
          </a:xfrm>
          <a:prstGeom prst="rect">
            <a:avLst/>
          </a:prstGeom>
          <a:ln w="0">
            <a:noFill/>
          </a:ln>
        </p:spPr>
      </p:pic>
      <p:grpSp>
        <p:nvGrpSpPr>
          <p:cNvPr id="148" name="Google Shape;178;gfdcb25808c_0_41"/>
          <p:cNvGrpSpPr/>
          <p:nvPr/>
        </p:nvGrpSpPr>
        <p:grpSpPr>
          <a:xfrm>
            <a:off x="0" y="1163880"/>
            <a:ext cx="675720" cy="254160"/>
            <a:chOff x="0" y="1163880"/>
            <a:chExt cx="675720" cy="254160"/>
          </a:xfrm>
        </p:grpSpPr>
        <p:pic>
          <p:nvPicPr>
            <p:cNvPr id="149" name="Google Shape;179;gfdcb25808c_0_41" descr="\\10.5.14.217\diseño\Datos\2019 GSF_\______HUELLA\_ppt\__2022\PPT-2022_inetrior.jpg"/>
            <p:cNvPicPr/>
            <p:nvPr/>
          </p:nvPicPr>
          <p:blipFill>
            <a:blip r:embed="rId3"/>
            <a:srcRect l="8465" t="77262" r="30197" b="4464"/>
            <a:stretch/>
          </p:blipFill>
          <p:spPr>
            <a:xfrm>
              <a:off x="0" y="1193400"/>
              <a:ext cx="675720" cy="1508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50" name="Google Shape;180;gfdcb25808c_0_41"/>
            <p:cNvSpPr/>
            <p:nvPr/>
          </p:nvSpPr>
          <p:spPr>
            <a:xfrm>
              <a:off x="238680" y="1163880"/>
              <a:ext cx="256320" cy="254160"/>
            </a:xfrm>
            <a:prstGeom prst="ellipse">
              <a:avLst/>
            </a:prstGeom>
            <a:blipFill rotWithShape="0">
              <a:blip r:embed="rId4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51" name="Google Shape;181;gfdcb25808c_0_41"/>
          <p:cNvGrpSpPr/>
          <p:nvPr/>
        </p:nvGrpSpPr>
        <p:grpSpPr>
          <a:xfrm>
            <a:off x="0" y="2857320"/>
            <a:ext cx="675720" cy="254160"/>
            <a:chOff x="0" y="2857320"/>
            <a:chExt cx="675720" cy="254160"/>
          </a:xfrm>
        </p:grpSpPr>
        <p:pic>
          <p:nvPicPr>
            <p:cNvPr id="152" name="Google Shape;182;gfdcb25808c_0_41" descr="\\10.5.14.217\diseño\Datos\2019 GSF_\______HUELLA\_ppt\__2022\PPT-2022_inetrior.jpg"/>
            <p:cNvPicPr/>
            <p:nvPr/>
          </p:nvPicPr>
          <p:blipFill>
            <a:blip r:embed="rId5"/>
            <a:srcRect l="8465" t="77262" r="30197" b="4464"/>
            <a:stretch/>
          </p:blipFill>
          <p:spPr>
            <a:xfrm>
              <a:off x="0" y="2886840"/>
              <a:ext cx="675720" cy="1508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53" name="Google Shape;183;gfdcb25808c_0_41"/>
            <p:cNvSpPr/>
            <p:nvPr/>
          </p:nvSpPr>
          <p:spPr>
            <a:xfrm>
              <a:off x="238680" y="2857320"/>
              <a:ext cx="256320" cy="254160"/>
            </a:xfrm>
            <a:prstGeom prst="ellipse">
              <a:avLst/>
            </a:prstGeom>
            <a:blipFill rotWithShape="0">
              <a:blip r:embed="rId6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88;gfdcb25808c_0_48" descr=""/>
          <p:cNvPicPr/>
          <p:nvPr/>
        </p:nvPicPr>
        <p:blipFill>
          <a:blip r:embed="rId1"/>
          <a:stretch/>
        </p:blipFill>
        <p:spPr>
          <a:xfrm>
            <a:off x="7627680" y="4060440"/>
            <a:ext cx="1447920" cy="1447920"/>
          </a:xfrm>
          <a:prstGeom prst="rect">
            <a:avLst/>
          </a:prstGeom>
          <a:ln w="0">
            <a:noFill/>
          </a:ln>
        </p:spPr>
      </p:pic>
      <p:pic>
        <p:nvPicPr>
          <p:cNvPr id="155" name="Google Shape;189;gfdcb25808c_0_48" descr=""/>
          <p:cNvPicPr/>
          <p:nvPr/>
        </p:nvPicPr>
        <p:blipFill>
          <a:blip r:embed="rId2"/>
          <a:srcRect l="0" t="74903" r="0" b="0"/>
          <a:stretch/>
        </p:blipFill>
        <p:spPr>
          <a:xfrm>
            <a:off x="4165560" y="4437360"/>
            <a:ext cx="4993200" cy="704160"/>
          </a:xfrm>
          <a:prstGeom prst="rect">
            <a:avLst/>
          </a:prstGeom>
          <a:ln w="0">
            <a:noFill/>
          </a:ln>
        </p:spPr>
      </p:pic>
      <p:pic>
        <p:nvPicPr>
          <p:cNvPr id="156" name="Google Shape;190;gfdcb25808c_0_48" descr=""/>
          <p:cNvPicPr/>
          <p:nvPr/>
        </p:nvPicPr>
        <p:blipFill>
          <a:blip r:embed="rId3"/>
          <a:srcRect l="7428" t="74903" r="57787" b="0"/>
          <a:stretch/>
        </p:blipFill>
        <p:spPr>
          <a:xfrm>
            <a:off x="444240" y="4437360"/>
            <a:ext cx="5828400" cy="704160"/>
          </a:xfrm>
          <a:prstGeom prst="rect">
            <a:avLst/>
          </a:prstGeom>
          <a:ln w="0">
            <a:noFill/>
          </a:ln>
        </p:spPr>
      </p:pic>
      <p:pic>
        <p:nvPicPr>
          <p:cNvPr id="157" name="Google Shape;191;gfdcb25808c_0_48" descr="\\10.5.14.217\diseño\Datos\2019 GSF_\______HUELLA\_ppt\__2022\PPT-2022_inetrior.jpg"/>
          <p:cNvPicPr/>
          <p:nvPr/>
        </p:nvPicPr>
        <p:blipFill>
          <a:blip r:embed="rId4"/>
          <a:srcRect l="71209" t="90856" r="9602" b="6801"/>
          <a:stretch/>
        </p:blipFill>
        <p:spPr>
          <a:xfrm>
            <a:off x="444240" y="970920"/>
            <a:ext cx="3622680" cy="3511440"/>
          </a:xfrm>
          <a:prstGeom prst="rect">
            <a:avLst/>
          </a:prstGeom>
          <a:ln w="0">
            <a:noFill/>
          </a:ln>
        </p:spPr>
      </p:pic>
      <p:sp>
        <p:nvSpPr>
          <p:cNvPr id="158" name="Google Shape;192;gfdcb25808c_0_48"/>
          <p:cNvSpPr/>
          <p:nvPr/>
        </p:nvSpPr>
        <p:spPr>
          <a:xfrm>
            <a:off x="-256680" y="1119240"/>
            <a:ext cx="1040040" cy="45648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9" name="Google Shape;193;gfdcb25808c_0_48"/>
          <p:cNvSpPr/>
          <p:nvPr/>
        </p:nvSpPr>
        <p:spPr>
          <a:xfrm>
            <a:off x="579600" y="1374480"/>
            <a:ext cx="3732120" cy="2489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s-AR" sz="2600" spc="-1" strike="noStrike">
                <a:solidFill>
                  <a:srgbClr val="ffffff"/>
                </a:solidFill>
                <a:latin typeface="Poppins SemiBold"/>
                <a:ea typeface="Poppins SemiBold"/>
              </a:rPr>
              <a:t>EMPRESAS </a:t>
            </a:r>
            <a:endParaRPr b="0" lang="es-AR" sz="26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s-AR" sz="2600" spc="-1" strike="noStrike">
                <a:solidFill>
                  <a:srgbClr val="ffffff"/>
                </a:solidFill>
                <a:latin typeface="Poppins SemiBold"/>
                <a:ea typeface="Poppins SemiBold"/>
              </a:rPr>
              <a:t>QUE SE RADICAN </a:t>
            </a:r>
            <a:endParaRPr b="0" lang="es-AR" sz="26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s-AR" sz="1700" spc="-1" strike="noStrike">
                <a:solidFill>
                  <a:srgbClr val="ffffff"/>
                </a:solidFill>
                <a:latin typeface="Poppins SemiBold"/>
                <a:ea typeface="Poppins SemiBold"/>
              </a:rPr>
              <a:t>BENEFICIOS EN EXENCIONES IMPOSITIVAS</a:t>
            </a:r>
            <a:endParaRPr b="0" lang="es-AR" sz="17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s-AR" sz="1700" spc="-1" strike="noStrike">
              <a:latin typeface="Arial"/>
            </a:endParaRPr>
          </a:p>
        </p:txBody>
      </p:sp>
      <p:sp>
        <p:nvSpPr>
          <p:cNvPr id="160" name="Google Shape;194;gfdcb25808c_0_48"/>
          <p:cNvSpPr/>
          <p:nvPr/>
        </p:nvSpPr>
        <p:spPr>
          <a:xfrm>
            <a:off x="3781080" y="3943800"/>
            <a:ext cx="1040040" cy="45648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161" name="Google Shape;195;gfdcb25808c_0_48" descr=""/>
          <p:cNvPicPr/>
          <p:nvPr/>
        </p:nvPicPr>
        <p:blipFill>
          <a:blip r:embed="rId5"/>
          <a:srcRect l="5025" t="0" r="4873" b="0"/>
          <a:stretch/>
        </p:blipFill>
        <p:spPr>
          <a:xfrm>
            <a:off x="4067280" y="970920"/>
            <a:ext cx="4937040" cy="3429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LibreOffice/7.2.4.1$Windows_X86_64 LibreOffice_project/27d75539669ac387bb498e35313b970b7fe9c4f9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2015-12-30T17:32:28Z</dcterms:created>
  <dc:creator>PC3</dc:creator>
  <dc:description/>
  <dc:language>es-AR</dc:language>
  <cp:lastModifiedBy/>
  <cp:revision>0</cp:revision>
  <dc:subject/>
  <dc:title/>
</cp:coreProperties>
</file>