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presProps.xml" ContentType="application/vnd.openxmlformats-officedocument.presentationml.presProps+xml"/>
  <Override PartName="/ppt/media/image53.jpeg" ContentType="image/jpeg"/>
  <Override PartName="/ppt/media/image1.jpeg" ContentType="image/jpeg"/>
  <Override PartName="/ppt/media/image17.jpeg" ContentType="image/jpeg"/>
  <Override PartName="/ppt/media/image3.png" ContentType="image/png"/>
  <Override PartName="/ppt/media/image56.jpeg" ContentType="image/jpeg"/>
  <Override PartName="/ppt/media/image2.png" ContentType="image/png"/>
  <Override PartName="/ppt/media/image4.jpeg" ContentType="image/jpeg"/>
  <Override PartName="/ppt/media/image5.jpeg" ContentType="image/jpeg"/>
  <Override PartName="/ppt/media/image6.jpeg" ContentType="image/jpeg"/>
  <Override PartName="/ppt/media/image7.jpeg" ContentType="image/jpeg"/>
  <Override PartName="/ppt/media/image8.png" ContentType="image/png"/>
  <Override PartName="/ppt/media/image23.jpeg" ContentType="image/jpeg"/>
  <Override PartName="/ppt/media/image9.png" ContentType="image/png"/>
  <Override PartName="/ppt/media/image51.jpeg" ContentType="image/jpeg"/>
  <Override PartName="/ppt/media/image10.png" ContentType="image/png"/>
  <Override PartName="/ppt/media/image29.jpeg" ContentType="image/jpeg"/>
  <Override PartName="/ppt/media/image11.jpeg" ContentType="image/jpeg"/>
  <Override PartName="/ppt/media/image12.jpeg" ContentType="image/jpeg"/>
  <Override PartName="/ppt/media/image13.png" ContentType="image/png"/>
  <Override PartName="/ppt/media/image46.jpeg" ContentType="image/jpeg"/>
  <Override PartName="/ppt/media/image14.jpeg" ContentType="image/jpeg"/>
  <Override PartName="/ppt/media/image15.png" ContentType="image/png"/>
  <Override PartName="/ppt/media/image16.jpeg" ContentType="image/jpeg"/>
  <Override PartName="/ppt/media/image18.png" ContentType="image/png"/>
  <Override PartName="/ppt/media/image52.jpeg" ContentType="image/jpeg"/>
  <Override PartName="/ppt/media/image19.png" ContentType="image/png"/>
  <Override PartName="/ppt/media/image20.jpeg" ContentType="image/jpeg"/>
  <Override PartName="/ppt/media/image44.png" ContentType="image/png"/>
  <Override PartName="/ppt/media/image21.jpeg" ContentType="image/jpeg"/>
  <Override PartName="/ppt/media/image22.png" ContentType="image/png"/>
  <Override PartName="/ppt/media/image24.png" ContentType="image/png"/>
  <Override PartName="/ppt/media/image25.png" ContentType="image/png"/>
  <Override PartName="/ppt/media/image36.jpeg" ContentType="image/jpeg"/>
  <Override PartName="/ppt/media/image26.jpeg" ContentType="image/jpeg"/>
  <Override PartName="/ppt/media/image37.png" ContentType="image/png"/>
  <Override PartName="/ppt/media/image27.jpeg" ContentType="image/jpeg"/>
  <Override PartName="/ppt/media/image28.jpeg" ContentType="image/jpeg"/>
  <Override PartName="/ppt/media/image30.png" ContentType="image/png"/>
  <Override PartName="/ppt/media/image41.jpeg" ContentType="image/jpeg"/>
  <Override PartName="/ppt/media/image31.jpeg" ContentType="image/jpeg"/>
  <Override PartName="/ppt/media/image42.png" ContentType="image/png"/>
  <Override PartName="/ppt/media/image32.png" ContentType="image/png"/>
  <Override PartName="/ppt/media/image33.jpeg" ContentType="image/jpeg"/>
  <Override PartName="/ppt/media/image34.jpeg" ContentType="image/jpeg"/>
  <Override PartName="/ppt/media/image35.png" ContentType="image/png"/>
  <Override PartName="/ppt/media/image38.jpeg" ContentType="image/jpeg"/>
  <Override PartName="/ppt/media/image39.jpeg" ContentType="image/jpeg"/>
  <Override PartName="/ppt/media/image55.png" ContentType="image/png"/>
  <Override PartName="/ppt/media/image40.png" ContentType="image/png"/>
  <Override PartName="/ppt/media/image43.jpeg" ContentType="image/jpeg"/>
  <Override PartName="/ppt/media/image45.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9144000" cy="51435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06280"/>
            <a:ext cx="8229240" cy="856800"/>
          </a:xfrm>
          <a:prstGeom prst="rect">
            <a:avLst/>
          </a:prstGeom>
          <a:noFill/>
          <a:ln w="0">
            <a:noFill/>
          </a:ln>
        </p:spPr>
        <p:txBody>
          <a:bodyPr lIns="0" rIns="0" tIns="0" bIns="0" anchor="ctr">
            <a:noAutofit/>
          </a:bodyPr>
          <a:p>
            <a:endParaRPr b="0" lang="es-AR" sz="1400" spc="-1" strike="noStrike">
              <a:solidFill>
                <a:srgbClr val="000000"/>
              </a:solidFill>
              <a:latin typeface="Arial"/>
            </a:endParaRPr>
          </a:p>
        </p:txBody>
      </p:sp>
      <p:sp>
        <p:nvSpPr>
          <p:cNvPr id="27" name="PlaceHolder 2"/>
          <p:cNvSpPr>
            <a:spLocks noGrp="1"/>
          </p:cNvSpPr>
          <p:nvPr>
            <p:ph/>
          </p:nvPr>
        </p:nvSpPr>
        <p:spPr>
          <a:xfrm>
            <a:off x="457200" y="1200240"/>
            <a:ext cx="822924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
        <p:nvSpPr>
          <p:cNvPr id="28" name="PlaceHolder 3"/>
          <p:cNvSpPr>
            <a:spLocks noGrp="1"/>
          </p:cNvSpPr>
          <p:nvPr>
            <p:ph/>
          </p:nvPr>
        </p:nvSpPr>
        <p:spPr>
          <a:xfrm>
            <a:off x="457200" y="2972880"/>
            <a:ext cx="822924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06280"/>
            <a:ext cx="8229240" cy="856800"/>
          </a:xfrm>
          <a:prstGeom prst="rect">
            <a:avLst/>
          </a:prstGeom>
          <a:noFill/>
          <a:ln w="0">
            <a:noFill/>
          </a:ln>
        </p:spPr>
        <p:txBody>
          <a:bodyPr lIns="0" rIns="0" tIns="0" bIns="0" anchor="ctr">
            <a:noAutofit/>
          </a:bodyPr>
          <a:p>
            <a:endParaRPr b="0" lang="es-AR" sz="1400" spc="-1" strike="noStrike">
              <a:solidFill>
                <a:srgbClr val="000000"/>
              </a:solidFill>
              <a:latin typeface="Arial"/>
            </a:endParaRPr>
          </a:p>
        </p:txBody>
      </p:sp>
      <p:sp>
        <p:nvSpPr>
          <p:cNvPr id="30" name="PlaceHolder 2"/>
          <p:cNvSpPr>
            <a:spLocks noGrp="1"/>
          </p:cNvSpPr>
          <p:nvPr>
            <p:ph/>
          </p:nvPr>
        </p:nvSpPr>
        <p:spPr>
          <a:xfrm>
            <a:off x="457200" y="1200240"/>
            <a:ext cx="401580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
        <p:nvSpPr>
          <p:cNvPr id="31" name="PlaceHolder 3"/>
          <p:cNvSpPr>
            <a:spLocks noGrp="1"/>
          </p:cNvSpPr>
          <p:nvPr>
            <p:ph/>
          </p:nvPr>
        </p:nvSpPr>
        <p:spPr>
          <a:xfrm>
            <a:off x="4674240" y="1200240"/>
            <a:ext cx="401580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
        <p:nvSpPr>
          <p:cNvPr id="32" name="PlaceHolder 4"/>
          <p:cNvSpPr>
            <a:spLocks noGrp="1"/>
          </p:cNvSpPr>
          <p:nvPr>
            <p:ph/>
          </p:nvPr>
        </p:nvSpPr>
        <p:spPr>
          <a:xfrm>
            <a:off x="457200" y="2972880"/>
            <a:ext cx="401580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
        <p:nvSpPr>
          <p:cNvPr id="33" name="PlaceHolder 5"/>
          <p:cNvSpPr>
            <a:spLocks noGrp="1"/>
          </p:cNvSpPr>
          <p:nvPr>
            <p:ph/>
          </p:nvPr>
        </p:nvSpPr>
        <p:spPr>
          <a:xfrm>
            <a:off x="4674240" y="2972880"/>
            <a:ext cx="401580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06280"/>
            <a:ext cx="8229240" cy="856800"/>
          </a:xfrm>
          <a:prstGeom prst="rect">
            <a:avLst/>
          </a:prstGeom>
          <a:noFill/>
          <a:ln w="0">
            <a:noFill/>
          </a:ln>
        </p:spPr>
        <p:txBody>
          <a:bodyPr lIns="0" rIns="0" tIns="0" bIns="0" anchor="ctr">
            <a:noAutofit/>
          </a:bodyPr>
          <a:p>
            <a:endParaRPr b="0" lang="es-AR" sz="1400" spc="-1" strike="noStrike">
              <a:solidFill>
                <a:srgbClr val="000000"/>
              </a:solidFill>
              <a:latin typeface="Arial"/>
            </a:endParaRPr>
          </a:p>
        </p:txBody>
      </p:sp>
      <p:sp>
        <p:nvSpPr>
          <p:cNvPr id="35" name="PlaceHolder 2"/>
          <p:cNvSpPr>
            <a:spLocks noGrp="1"/>
          </p:cNvSpPr>
          <p:nvPr>
            <p:ph/>
          </p:nvPr>
        </p:nvSpPr>
        <p:spPr>
          <a:xfrm>
            <a:off x="457200" y="1200240"/>
            <a:ext cx="264960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
        <p:nvSpPr>
          <p:cNvPr id="36" name="PlaceHolder 3"/>
          <p:cNvSpPr>
            <a:spLocks noGrp="1"/>
          </p:cNvSpPr>
          <p:nvPr>
            <p:ph/>
          </p:nvPr>
        </p:nvSpPr>
        <p:spPr>
          <a:xfrm>
            <a:off x="3239640" y="1200240"/>
            <a:ext cx="264960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
        <p:nvSpPr>
          <p:cNvPr id="37" name="PlaceHolder 4"/>
          <p:cNvSpPr>
            <a:spLocks noGrp="1"/>
          </p:cNvSpPr>
          <p:nvPr>
            <p:ph/>
          </p:nvPr>
        </p:nvSpPr>
        <p:spPr>
          <a:xfrm>
            <a:off x="6022080" y="1200240"/>
            <a:ext cx="264960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
        <p:nvSpPr>
          <p:cNvPr id="38" name="PlaceHolder 5"/>
          <p:cNvSpPr>
            <a:spLocks noGrp="1"/>
          </p:cNvSpPr>
          <p:nvPr>
            <p:ph/>
          </p:nvPr>
        </p:nvSpPr>
        <p:spPr>
          <a:xfrm>
            <a:off x="457200" y="2972880"/>
            <a:ext cx="264960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
        <p:nvSpPr>
          <p:cNvPr id="39" name="PlaceHolder 6"/>
          <p:cNvSpPr>
            <a:spLocks noGrp="1"/>
          </p:cNvSpPr>
          <p:nvPr>
            <p:ph/>
          </p:nvPr>
        </p:nvSpPr>
        <p:spPr>
          <a:xfrm>
            <a:off x="3239640" y="2972880"/>
            <a:ext cx="264960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
        <p:nvSpPr>
          <p:cNvPr id="40" name="PlaceHolder 7"/>
          <p:cNvSpPr>
            <a:spLocks noGrp="1"/>
          </p:cNvSpPr>
          <p:nvPr>
            <p:ph/>
          </p:nvPr>
        </p:nvSpPr>
        <p:spPr>
          <a:xfrm>
            <a:off x="6022080" y="2972880"/>
            <a:ext cx="264960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06280"/>
            <a:ext cx="8229240" cy="856800"/>
          </a:xfrm>
          <a:prstGeom prst="rect">
            <a:avLst/>
          </a:prstGeom>
          <a:noFill/>
          <a:ln w="0">
            <a:noFill/>
          </a:ln>
        </p:spPr>
        <p:txBody>
          <a:bodyPr lIns="0" rIns="0" tIns="0" bIns="0" anchor="ctr">
            <a:noAutofit/>
          </a:bodyPr>
          <a:p>
            <a:endParaRPr b="0" lang="es-AR" sz="1400" spc="-1" strike="noStrike">
              <a:solidFill>
                <a:srgbClr val="000000"/>
              </a:solidFill>
              <a:latin typeface="Arial"/>
            </a:endParaRPr>
          </a:p>
        </p:txBody>
      </p:sp>
      <p:sp>
        <p:nvSpPr>
          <p:cNvPr id="6" name="PlaceHolder 2"/>
          <p:cNvSpPr>
            <a:spLocks noGrp="1"/>
          </p:cNvSpPr>
          <p:nvPr>
            <p:ph type="subTitle"/>
          </p:nvPr>
        </p:nvSpPr>
        <p:spPr>
          <a:xfrm>
            <a:off x="457200" y="1200240"/>
            <a:ext cx="8229240" cy="3393720"/>
          </a:xfrm>
          <a:prstGeom prst="rect">
            <a:avLst/>
          </a:prstGeom>
          <a:noFill/>
          <a:ln w="0">
            <a:noFill/>
          </a:ln>
        </p:spPr>
        <p:txBody>
          <a:bodyPr lIns="0" rIns="0" tIns="0" bIns="0" anchor="ctr">
            <a:noAutofit/>
          </a:bodyPr>
          <a:p>
            <a:pPr algn="ctr"/>
            <a:endParaRPr b="0" lang="es-AR"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06280"/>
            <a:ext cx="8229240" cy="856800"/>
          </a:xfrm>
          <a:prstGeom prst="rect">
            <a:avLst/>
          </a:prstGeom>
          <a:noFill/>
          <a:ln w="0">
            <a:noFill/>
          </a:ln>
        </p:spPr>
        <p:txBody>
          <a:bodyPr lIns="0" rIns="0" tIns="0" bIns="0" anchor="ctr">
            <a:noAutofit/>
          </a:bodyPr>
          <a:p>
            <a:endParaRPr b="0" lang="es-AR" sz="1400" spc="-1" strike="noStrike">
              <a:solidFill>
                <a:srgbClr val="000000"/>
              </a:solidFill>
              <a:latin typeface="Arial"/>
            </a:endParaRPr>
          </a:p>
        </p:txBody>
      </p:sp>
      <p:sp>
        <p:nvSpPr>
          <p:cNvPr id="8" name="PlaceHolder 2"/>
          <p:cNvSpPr>
            <a:spLocks noGrp="1"/>
          </p:cNvSpPr>
          <p:nvPr>
            <p:ph/>
          </p:nvPr>
        </p:nvSpPr>
        <p:spPr>
          <a:xfrm>
            <a:off x="457200" y="1200240"/>
            <a:ext cx="8229240" cy="339372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06280"/>
            <a:ext cx="8229240" cy="856800"/>
          </a:xfrm>
          <a:prstGeom prst="rect">
            <a:avLst/>
          </a:prstGeom>
          <a:noFill/>
          <a:ln w="0">
            <a:noFill/>
          </a:ln>
        </p:spPr>
        <p:txBody>
          <a:bodyPr lIns="0" rIns="0" tIns="0" bIns="0" anchor="ctr">
            <a:noAutofit/>
          </a:bodyPr>
          <a:p>
            <a:endParaRPr b="0" lang="es-AR" sz="1400" spc="-1" strike="noStrike">
              <a:solidFill>
                <a:srgbClr val="000000"/>
              </a:solidFill>
              <a:latin typeface="Arial"/>
            </a:endParaRPr>
          </a:p>
        </p:txBody>
      </p:sp>
      <p:sp>
        <p:nvSpPr>
          <p:cNvPr id="10" name="PlaceHolder 2"/>
          <p:cNvSpPr>
            <a:spLocks noGrp="1"/>
          </p:cNvSpPr>
          <p:nvPr>
            <p:ph/>
          </p:nvPr>
        </p:nvSpPr>
        <p:spPr>
          <a:xfrm>
            <a:off x="457200" y="1200240"/>
            <a:ext cx="4015800" cy="339372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
        <p:nvSpPr>
          <p:cNvPr id="11" name="PlaceHolder 3"/>
          <p:cNvSpPr>
            <a:spLocks noGrp="1"/>
          </p:cNvSpPr>
          <p:nvPr>
            <p:ph/>
          </p:nvPr>
        </p:nvSpPr>
        <p:spPr>
          <a:xfrm>
            <a:off x="4674240" y="1200240"/>
            <a:ext cx="4015800" cy="339372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06280"/>
            <a:ext cx="8229240" cy="856800"/>
          </a:xfrm>
          <a:prstGeom prst="rect">
            <a:avLst/>
          </a:prstGeom>
          <a:noFill/>
          <a:ln w="0">
            <a:noFill/>
          </a:ln>
        </p:spPr>
        <p:txBody>
          <a:bodyPr lIns="0" rIns="0" tIns="0" bIns="0" anchor="ctr">
            <a:noAutofit/>
          </a:bodyPr>
          <a:p>
            <a:endParaRPr b="0" lang="es-AR" sz="14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06280"/>
            <a:ext cx="8229240" cy="3972960"/>
          </a:xfrm>
          <a:prstGeom prst="rect">
            <a:avLst/>
          </a:prstGeom>
          <a:noFill/>
          <a:ln w="0">
            <a:noFill/>
          </a:ln>
        </p:spPr>
        <p:txBody>
          <a:bodyPr lIns="0" rIns="0" tIns="0" bIns="0" anchor="ctr">
            <a:noAutofit/>
          </a:bodyPr>
          <a:p>
            <a:pPr algn="ctr"/>
            <a:endParaRPr b="0" lang="es-A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06280"/>
            <a:ext cx="8229240" cy="856800"/>
          </a:xfrm>
          <a:prstGeom prst="rect">
            <a:avLst/>
          </a:prstGeom>
          <a:noFill/>
          <a:ln w="0">
            <a:noFill/>
          </a:ln>
        </p:spPr>
        <p:txBody>
          <a:bodyPr lIns="0" rIns="0" tIns="0" bIns="0" anchor="ctr">
            <a:noAutofit/>
          </a:bodyPr>
          <a:p>
            <a:endParaRPr b="0" lang="es-AR" sz="1400" spc="-1" strike="noStrike">
              <a:solidFill>
                <a:srgbClr val="000000"/>
              </a:solidFill>
              <a:latin typeface="Arial"/>
            </a:endParaRPr>
          </a:p>
        </p:txBody>
      </p:sp>
      <p:sp>
        <p:nvSpPr>
          <p:cNvPr id="15" name="PlaceHolder 2"/>
          <p:cNvSpPr>
            <a:spLocks noGrp="1"/>
          </p:cNvSpPr>
          <p:nvPr>
            <p:ph/>
          </p:nvPr>
        </p:nvSpPr>
        <p:spPr>
          <a:xfrm>
            <a:off x="457200" y="1200240"/>
            <a:ext cx="401580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
        <p:nvSpPr>
          <p:cNvPr id="16" name="PlaceHolder 3"/>
          <p:cNvSpPr>
            <a:spLocks noGrp="1"/>
          </p:cNvSpPr>
          <p:nvPr>
            <p:ph/>
          </p:nvPr>
        </p:nvSpPr>
        <p:spPr>
          <a:xfrm>
            <a:off x="4674240" y="1200240"/>
            <a:ext cx="4015800" cy="339372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
        <p:nvSpPr>
          <p:cNvPr id="17" name="PlaceHolder 4"/>
          <p:cNvSpPr>
            <a:spLocks noGrp="1"/>
          </p:cNvSpPr>
          <p:nvPr>
            <p:ph/>
          </p:nvPr>
        </p:nvSpPr>
        <p:spPr>
          <a:xfrm>
            <a:off x="457200" y="2972880"/>
            <a:ext cx="401580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06280"/>
            <a:ext cx="8229240" cy="856800"/>
          </a:xfrm>
          <a:prstGeom prst="rect">
            <a:avLst/>
          </a:prstGeom>
          <a:noFill/>
          <a:ln w="0">
            <a:noFill/>
          </a:ln>
        </p:spPr>
        <p:txBody>
          <a:bodyPr lIns="0" rIns="0" tIns="0" bIns="0" anchor="ctr">
            <a:noAutofit/>
          </a:bodyPr>
          <a:p>
            <a:endParaRPr b="0" lang="es-AR" sz="1400" spc="-1" strike="noStrike">
              <a:solidFill>
                <a:srgbClr val="000000"/>
              </a:solidFill>
              <a:latin typeface="Arial"/>
            </a:endParaRPr>
          </a:p>
        </p:txBody>
      </p:sp>
      <p:sp>
        <p:nvSpPr>
          <p:cNvPr id="19" name="PlaceHolder 2"/>
          <p:cNvSpPr>
            <a:spLocks noGrp="1"/>
          </p:cNvSpPr>
          <p:nvPr>
            <p:ph/>
          </p:nvPr>
        </p:nvSpPr>
        <p:spPr>
          <a:xfrm>
            <a:off x="457200" y="1200240"/>
            <a:ext cx="4015800" cy="339372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
        <p:nvSpPr>
          <p:cNvPr id="20" name="PlaceHolder 3"/>
          <p:cNvSpPr>
            <a:spLocks noGrp="1"/>
          </p:cNvSpPr>
          <p:nvPr>
            <p:ph/>
          </p:nvPr>
        </p:nvSpPr>
        <p:spPr>
          <a:xfrm>
            <a:off x="4674240" y="1200240"/>
            <a:ext cx="401580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
        <p:nvSpPr>
          <p:cNvPr id="21" name="PlaceHolder 4"/>
          <p:cNvSpPr>
            <a:spLocks noGrp="1"/>
          </p:cNvSpPr>
          <p:nvPr>
            <p:ph/>
          </p:nvPr>
        </p:nvSpPr>
        <p:spPr>
          <a:xfrm>
            <a:off x="4674240" y="2972880"/>
            <a:ext cx="401580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06280"/>
            <a:ext cx="8229240" cy="856800"/>
          </a:xfrm>
          <a:prstGeom prst="rect">
            <a:avLst/>
          </a:prstGeom>
          <a:noFill/>
          <a:ln w="0">
            <a:noFill/>
          </a:ln>
        </p:spPr>
        <p:txBody>
          <a:bodyPr lIns="0" rIns="0" tIns="0" bIns="0" anchor="ctr">
            <a:noAutofit/>
          </a:bodyPr>
          <a:p>
            <a:endParaRPr b="0" lang="es-AR" sz="1400" spc="-1" strike="noStrike">
              <a:solidFill>
                <a:srgbClr val="000000"/>
              </a:solidFill>
              <a:latin typeface="Arial"/>
            </a:endParaRPr>
          </a:p>
        </p:txBody>
      </p:sp>
      <p:sp>
        <p:nvSpPr>
          <p:cNvPr id="23" name="PlaceHolder 2"/>
          <p:cNvSpPr>
            <a:spLocks noGrp="1"/>
          </p:cNvSpPr>
          <p:nvPr>
            <p:ph/>
          </p:nvPr>
        </p:nvSpPr>
        <p:spPr>
          <a:xfrm>
            <a:off x="457200" y="1200240"/>
            <a:ext cx="401580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
        <p:nvSpPr>
          <p:cNvPr id="24" name="PlaceHolder 3"/>
          <p:cNvSpPr>
            <a:spLocks noGrp="1"/>
          </p:cNvSpPr>
          <p:nvPr>
            <p:ph/>
          </p:nvPr>
        </p:nvSpPr>
        <p:spPr>
          <a:xfrm>
            <a:off x="4674240" y="1200240"/>
            <a:ext cx="401580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
        <p:nvSpPr>
          <p:cNvPr id="25" name="PlaceHolder 4"/>
          <p:cNvSpPr>
            <a:spLocks noGrp="1"/>
          </p:cNvSpPr>
          <p:nvPr>
            <p:ph/>
          </p:nvPr>
        </p:nvSpPr>
        <p:spPr>
          <a:xfrm>
            <a:off x="457200" y="2972880"/>
            <a:ext cx="8229240" cy="1618560"/>
          </a:xfrm>
          <a:prstGeom prst="rect">
            <a:avLst/>
          </a:prstGeom>
          <a:noFill/>
          <a:ln w="0">
            <a:noFill/>
          </a:ln>
        </p:spPr>
        <p:txBody>
          <a:bodyPr lIns="0" rIns="0" tIns="0" bIns="0" anchor="t">
            <a:normAutofit/>
          </a:bodyPr>
          <a:p>
            <a:endParaRPr b="0" lang="es-AR" sz="14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06280"/>
            <a:ext cx="8229240" cy="856800"/>
          </a:xfrm>
          <a:prstGeom prst="rect">
            <a:avLst/>
          </a:prstGeom>
          <a:noFill/>
          <a:ln w="0">
            <a:noFill/>
          </a:ln>
        </p:spPr>
        <p:txBody>
          <a:bodyPr lIns="81720" rIns="81720" tIns="40680" bIns="40680" anchor="ctr">
            <a:noAutofit/>
          </a:bodyPr>
          <a:p>
            <a:r>
              <a:rPr b="0" lang="es-AR" sz="3900" spc="-1" strike="noStrike">
                <a:solidFill>
                  <a:srgbClr val="000000"/>
                </a:solidFill>
                <a:latin typeface="Arial"/>
              </a:rPr>
              <a:t>Pulse para editar el formato del texto de título</a:t>
            </a:r>
            <a:endParaRPr b="0" lang="es-AR" sz="3900" spc="-1" strike="noStrike">
              <a:solidFill>
                <a:srgbClr val="000000"/>
              </a:solidFill>
              <a:latin typeface="Arial"/>
            </a:endParaRPr>
          </a:p>
        </p:txBody>
      </p:sp>
      <p:sp>
        <p:nvSpPr>
          <p:cNvPr id="1" name="PlaceHolder 2"/>
          <p:cNvSpPr>
            <a:spLocks noGrp="1"/>
          </p:cNvSpPr>
          <p:nvPr>
            <p:ph type="body"/>
          </p:nvPr>
        </p:nvSpPr>
        <p:spPr>
          <a:xfrm>
            <a:off x="457200" y="1200240"/>
            <a:ext cx="8229240" cy="3393720"/>
          </a:xfrm>
          <a:prstGeom prst="rect">
            <a:avLst/>
          </a:prstGeom>
          <a:noFill/>
          <a:ln w="0">
            <a:noFill/>
          </a:ln>
        </p:spPr>
        <p:txBody>
          <a:bodyPr lIns="81720" rIns="81720" tIns="40680" bIns="40680" anchor="t">
            <a:noAutofit/>
          </a:bodyPr>
          <a:p>
            <a:pPr marL="432000" indent="-324000">
              <a:spcBef>
                <a:spcPts val="1417"/>
              </a:spcBef>
              <a:buClr>
                <a:srgbClr val="000000"/>
              </a:buClr>
              <a:buSzPct val="45000"/>
              <a:buFont typeface="Wingdings" charset="2"/>
              <a:buChar char=""/>
            </a:pPr>
            <a:r>
              <a:rPr b="0" lang="es-AR" sz="2800" spc="-1" strike="noStrike">
                <a:solidFill>
                  <a:srgbClr val="000000"/>
                </a:solidFill>
                <a:latin typeface="Arial"/>
              </a:rPr>
              <a:t>Pulse para editar el formato de texto del esquema</a:t>
            </a:r>
            <a:endParaRPr b="0" lang="es-A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s-AR" sz="2800" spc="-1" strike="noStrike">
                <a:solidFill>
                  <a:srgbClr val="000000"/>
                </a:solidFill>
                <a:latin typeface="Arial"/>
              </a:rPr>
              <a:t>Segundo nivel del esquema</a:t>
            </a:r>
            <a:endParaRPr b="0" lang="es-A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s-AR" sz="2800" spc="-1" strike="noStrike">
                <a:solidFill>
                  <a:srgbClr val="000000"/>
                </a:solidFill>
                <a:latin typeface="Arial"/>
              </a:rPr>
              <a:t>Tercer nivel del esquema</a:t>
            </a:r>
            <a:endParaRPr b="0" lang="es-AR" sz="2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s-AR" sz="2800" spc="-1" strike="noStrike">
                <a:solidFill>
                  <a:srgbClr val="000000"/>
                </a:solidFill>
                <a:latin typeface="Arial"/>
              </a:rPr>
              <a:t>Cuarto nivel del esquema</a:t>
            </a:r>
            <a:endParaRPr b="0" lang="es-AR" sz="2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s-AR" sz="2800" spc="-1" strike="noStrike">
                <a:solidFill>
                  <a:srgbClr val="000000"/>
                </a:solidFill>
                <a:latin typeface="Arial"/>
              </a:rPr>
              <a:t>Quinto nivel del esquema</a:t>
            </a:r>
            <a:endParaRPr b="0" lang="es-AR" sz="2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s-AR" sz="2800" spc="-1" strike="noStrike">
                <a:solidFill>
                  <a:srgbClr val="000000"/>
                </a:solidFill>
                <a:latin typeface="Arial"/>
              </a:rPr>
              <a:t>Sexto nivel del esquema</a:t>
            </a:r>
            <a:endParaRPr b="0" lang="es-AR" sz="2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s-AR" sz="2800" spc="-1" strike="noStrike">
                <a:solidFill>
                  <a:srgbClr val="000000"/>
                </a:solidFill>
                <a:latin typeface="Arial"/>
              </a:rPr>
              <a:t>Séptimo nivel del esquema</a:t>
            </a:r>
            <a:endParaRPr b="0" lang="es-AR" sz="2800" spc="-1" strike="noStrike">
              <a:solidFill>
                <a:srgbClr val="000000"/>
              </a:solidFill>
              <a:latin typeface="Arial"/>
            </a:endParaRPr>
          </a:p>
        </p:txBody>
      </p:sp>
      <p:sp>
        <p:nvSpPr>
          <p:cNvPr id="2" name="PlaceHolder 3"/>
          <p:cNvSpPr>
            <a:spLocks noGrp="1"/>
          </p:cNvSpPr>
          <p:nvPr>
            <p:ph type="dt"/>
          </p:nvPr>
        </p:nvSpPr>
        <p:spPr>
          <a:xfrm>
            <a:off x="457200" y="4684680"/>
            <a:ext cx="2133360" cy="356760"/>
          </a:xfrm>
          <a:prstGeom prst="rect">
            <a:avLst/>
          </a:prstGeom>
          <a:noFill/>
          <a:ln w="0">
            <a:noFill/>
          </a:ln>
        </p:spPr>
        <p:txBody>
          <a:bodyPr lIns="81720" rIns="81720" tIns="40680" bIns="40680" anchor="t">
            <a:noAutofit/>
          </a:bodyPr>
          <a:p>
            <a:endParaRPr b="0" lang="es-AR" sz="2400" spc="-1" strike="noStrike">
              <a:latin typeface="Times New Roman"/>
            </a:endParaRPr>
          </a:p>
        </p:txBody>
      </p:sp>
      <p:sp>
        <p:nvSpPr>
          <p:cNvPr id="3" name="PlaceHolder 4"/>
          <p:cNvSpPr>
            <a:spLocks noGrp="1"/>
          </p:cNvSpPr>
          <p:nvPr>
            <p:ph type="ftr"/>
          </p:nvPr>
        </p:nvSpPr>
        <p:spPr>
          <a:xfrm>
            <a:off x="3124080" y="4684680"/>
            <a:ext cx="2895120" cy="356760"/>
          </a:xfrm>
          <a:prstGeom prst="rect">
            <a:avLst/>
          </a:prstGeom>
          <a:noFill/>
          <a:ln w="0">
            <a:noFill/>
          </a:ln>
        </p:spPr>
        <p:txBody>
          <a:bodyPr lIns="81720" rIns="81720" tIns="40680" bIns="40680" anchor="t">
            <a:noAutofit/>
          </a:bodyPr>
          <a:p>
            <a:endParaRPr b="0" lang="es-AR" sz="2400" spc="-1" strike="noStrike">
              <a:latin typeface="Times New Roman"/>
            </a:endParaRPr>
          </a:p>
        </p:txBody>
      </p:sp>
      <p:sp>
        <p:nvSpPr>
          <p:cNvPr id="4" name="PlaceHolder 5"/>
          <p:cNvSpPr>
            <a:spLocks noGrp="1"/>
          </p:cNvSpPr>
          <p:nvPr>
            <p:ph type="sldNum"/>
          </p:nvPr>
        </p:nvSpPr>
        <p:spPr>
          <a:xfrm>
            <a:off x="6553080" y="4684680"/>
            <a:ext cx="2133360" cy="356760"/>
          </a:xfrm>
          <a:prstGeom prst="rect">
            <a:avLst/>
          </a:prstGeom>
          <a:noFill/>
          <a:ln w="0">
            <a:noFill/>
          </a:ln>
        </p:spPr>
        <p:txBody>
          <a:bodyPr lIns="81720" rIns="81720" tIns="40680" bIns="40680" anchor="t">
            <a:noAutofit/>
          </a:bodyPr>
          <a:p>
            <a:pPr algn="r">
              <a:lnSpc>
                <a:spcPct val="100000"/>
              </a:lnSpc>
              <a:tabLst>
                <a:tab algn="l" pos="0"/>
              </a:tabLst>
            </a:pPr>
            <a:fld id="{56EC7E97-A067-434D-9A08-157E48C95849}" type="slidenum">
              <a:rPr b="0" lang="es-AR" sz="1200" spc="-1" strike="noStrike">
                <a:solidFill>
                  <a:srgbClr val="000000"/>
                </a:solidFill>
                <a:latin typeface="Arial"/>
                <a:ea typeface="Arial"/>
              </a:rPr>
              <a:t>&lt;número&gt;</a:t>
            </a:fld>
            <a:endParaRPr b="0" lang="es-AR"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jpeg"/><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png"/><Relationship Id="rId6"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jpeg"/><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jpeg"/><Relationship Id="rId3" Type="http://schemas.openxmlformats.org/officeDocument/2006/relationships/image" Target="../media/image40.png"/><Relationship Id="rId4" Type="http://schemas.openxmlformats.org/officeDocument/2006/relationships/image" Target="../media/image41.jpeg"/><Relationship Id="rId5" Type="http://schemas.openxmlformats.org/officeDocument/2006/relationships/image" Target="../media/image42.png"/><Relationship Id="rId6" Type="http://schemas.openxmlformats.org/officeDocument/2006/relationships/image" Target="../media/image43.jpeg"/><Relationship Id="rId7" Type="http://schemas.openxmlformats.org/officeDocument/2006/relationships/image" Target="../media/image44.png"/><Relationship Id="rId8"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image" Target="../media/image52.jpeg"/><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png"/><Relationship Id="rId6"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jpeg"/><Relationship Id="rId3" Type="http://schemas.openxmlformats.org/officeDocument/2006/relationships/image" Target="../media/image13.png"/><Relationship Id="rId4"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png"/><Relationship Id="rId3"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jpeg"/><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 name="Google Shape;84;p1" descr="\\10.5.14.217\diseño\Datos\2019 GSF_\______HUELLA\_ppt\__2022\PPT-2022_portada.jpg"/>
          <p:cNvPicPr/>
          <p:nvPr/>
        </p:nvPicPr>
        <p:blipFill>
          <a:blip r:embed="rId1"/>
          <a:stretch/>
        </p:blipFill>
        <p:spPr>
          <a:xfrm>
            <a:off x="0" y="0"/>
            <a:ext cx="9143640" cy="5143320"/>
          </a:xfrm>
          <a:prstGeom prst="rect">
            <a:avLst/>
          </a:prstGeom>
          <a:ln w="0">
            <a:noFill/>
          </a:ln>
        </p:spPr>
      </p:pic>
      <p:sp>
        <p:nvSpPr>
          <p:cNvPr id="42" name="Google Shape;85;p1"/>
          <p:cNvSpPr/>
          <p:nvPr/>
        </p:nvSpPr>
        <p:spPr>
          <a:xfrm>
            <a:off x="684360" y="1060920"/>
            <a:ext cx="7614000" cy="2228040"/>
          </a:xfrm>
          <a:prstGeom prst="rect">
            <a:avLst/>
          </a:prstGeom>
          <a:noFill/>
          <a:ln w="0">
            <a:noFill/>
          </a:ln>
        </p:spPr>
        <p:style>
          <a:lnRef idx="0"/>
          <a:fillRef idx="0"/>
          <a:effectRef idx="0"/>
          <a:fontRef idx="minor"/>
        </p:style>
        <p:txBody>
          <a:bodyPr anchor="t">
            <a:spAutoFit/>
          </a:bodyPr>
          <a:p>
            <a:pPr>
              <a:lnSpc>
                <a:spcPct val="115000"/>
              </a:lnSpc>
              <a:tabLst>
                <a:tab algn="l" pos="0"/>
              </a:tabLst>
            </a:pPr>
            <a:r>
              <a:rPr b="1" lang="es-AR" sz="3900" spc="-1" strike="noStrike">
                <a:solidFill>
                  <a:srgbClr val="ffffff"/>
                </a:solidFill>
                <a:latin typeface="Poppins SemiBold"/>
                <a:ea typeface="Poppins SemiBold"/>
              </a:rPr>
              <a:t>SISTEMA PROVINCIAL </a:t>
            </a:r>
            <a:endParaRPr b="0" lang="es-AR" sz="3900" spc="-1" strike="noStrike">
              <a:latin typeface="Arial"/>
            </a:endParaRPr>
          </a:p>
          <a:p>
            <a:pPr>
              <a:lnSpc>
                <a:spcPct val="115000"/>
              </a:lnSpc>
              <a:tabLst>
                <a:tab algn="l" pos="0"/>
              </a:tabLst>
            </a:pPr>
            <a:r>
              <a:rPr b="0" lang="es-AR" sz="3100" spc="-1" strike="noStrike">
                <a:solidFill>
                  <a:srgbClr val="ffffff"/>
                </a:solidFill>
                <a:latin typeface="Poppins"/>
                <a:ea typeface="Poppins"/>
              </a:rPr>
              <a:t>DE GESTIÓN INTEGRAL DE RIESGOS </a:t>
            </a:r>
            <a:endParaRPr b="0" lang="es-AR" sz="3100" spc="-1" strike="noStrike">
              <a:latin typeface="Arial"/>
            </a:endParaRPr>
          </a:p>
          <a:p>
            <a:pPr>
              <a:lnSpc>
                <a:spcPct val="115000"/>
              </a:lnSpc>
              <a:tabLst>
                <a:tab algn="l" pos="0"/>
              </a:tabLst>
            </a:pPr>
            <a:r>
              <a:rPr b="1" lang="es-AR" sz="2600" spc="-1" strike="noStrike">
                <a:solidFill>
                  <a:srgbClr val="ffffff"/>
                </a:solidFill>
                <a:latin typeface="Poppins SemiBold"/>
                <a:ea typeface="Poppins SemiBold"/>
              </a:rPr>
              <a:t>DE EMERGENCIAS Y DESASTRES AGROPECUARIOS</a:t>
            </a:r>
            <a:endParaRPr b="0" lang="es-AR" sz="2600" spc="-1" strike="noStrike">
              <a:latin typeface="Arial"/>
            </a:endParaRPr>
          </a:p>
        </p:txBody>
      </p:sp>
      <p:sp>
        <p:nvSpPr>
          <p:cNvPr id="43" name="Google Shape;86;p1"/>
          <p:cNvSpPr/>
          <p:nvPr/>
        </p:nvSpPr>
        <p:spPr>
          <a:xfrm>
            <a:off x="927000" y="4276080"/>
            <a:ext cx="5223240" cy="30492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0" lang="es-AR" sz="1400" spc="-1" strike="noStrike">
                <a:solidFill>
                  <a:srgbClr val="045894"/>
                </a:solidFill>
                <a:latin typeface="Poppins Light"/>
                <a:ea typeface="Poppins Light"/>
              </a:rPr>
              <a:t>Ministerio de Producción, Ciencia Y Tecnología</a:t>
            </a:r>
            <a:endParaRPr b="0" lang="es-AR" sz="1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0" name="Google Shape;189;g140342b4534_11_47" descr="\\10.5.14.217\diseño\Datos\2019 GSF_\______HUELLA\_ppt\__2022\PPT-2022_inetrior.jpg"/>
          <p:cNvPicPr/>
          <p:nvPr/>
        </p:nvPicPr>
        <p:blipFill>
          <a:blip r:embed="rId1"/>
          <a:stretch/>
        </p:blipFill>
        <p:spPr>
          <a:xfrm>
            <a:off x="0" y="0"/>
            <a:ext cx="9143640" cy="5143320"/>
          </a:xfrm>
          <a:prstGeom prst="rect">
            <a:avLst/>
          </a:prstGeom>
          <a:ln w="0">
            <a:noFill/>
          </a:ln>
        </p:spPr>
      </p:pic>
      <p:sp>
        <p:nvSpPr>
          <p:cNvPr id="111" name="Google Shape;190;g140342b4534_11_47"/>
          <p:cNvSpPr/>
          <p:nvPr/>
        </p:nvSpPr>
        <p:spPr>
          <a:xfrm>
            <a:off x="5636520" y="329580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12" name="Google Shape;191;g140342b4534_11_47"/>
          <p:cNvSpPr/>
          <p:nvPr/>
        </p:nvSpPr>
        <p:spPr>
          <a:xfrm>
            <a:off x="1101240" y="15595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13" name="Google Shape;192;g140342b4534_11_47"/>
          <p:cNvSpPr/>
          <p:nvPr/>
        </p:nvSpPr>
        <p:spPr>
          <a:xfrm>
            <a:off x="1101240" y="22129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14" name="Google Shape;193;g140342b4534_11_47"/>
          <p:cNvSpPr/>
          <p:nvPr/>
        </p:nvSpPr>
        <p:spPr>
          <a:xfrm>
            <a:off x="1101240" y="33235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15" name="Google Shape;194;g140342b4534_11_47"/>
          <p:cNvSpPr/>
          <p:nvPr/>
        </p:nvSpPr>
        <p:spPr>
          <a:xfrm>
            <a:off x="680400" y="857160"/>
            <a:ext cx="7956360" cy="4224600"/>
          </a:xfrm>
          <a:prstGeom prst="rect">
            <a:avLst/>
          </a:prstGeom>
          <a:noFill/>
          <a:ln w="0">
            <a:noFill/>
          </a:ln>
        </p:spPr>
        <p:style>
          <a:lnRef idx="0"/>
          <a:fillRef idx="0"/>
          <a:effectRef idx="0"/>
          <a:fontRef idx="minor"/>
        </p:style>
        <p:txBody>
          <a:bodyPr lIns="41760" rIns="41760" tIns="41760" bIns="41760" anchor="t">
            <a:noAutofit/>
          </a:bodyPr>
          <a:p>
            <a:pPr>
              <a:lnSpc>
                <a:spcPct val="100000"/>
              </a:lnSpc>
              <a:tabLst>
                <a:tab algn="l" pos="0"/>
              </a:tabLst>
            </a:pPr>
            <a:r>
              <a:rPr b="1" lang="es-AR" sz="1600" spc="-1" strike="noStrike">
                <a:solidFill>
                  <a:srgbClr val="045894"/>
                </a:solidFill>
                <a:latin typeface="Poppins"/>
                <a:ea typeface="Poppins"/>
              </a:rPr>
              <a:t>BENEFICIOS: </a:t>
            </a:r>
            <a:endParaRPr b="0" lang="es-AR" sz="1600" spc="-1" strike="noStrike">
              <a:latin typeface="Arial"/>
            </a:endParaRPr>
          </a:p>
          <a:p>
            <a:pPr>
              <a:lnSpc>
                <a:spcPct val="100000"/>
              </a:lnSpc>
              <a:tabLst>
                <a:tab algn="l" pos="0"/>
              </a:tabLst>
            </a:pPr>
            <a:r>
              <a:rPr b="0" lang="es-AR" sz="1400" spc="-1" strike="noStrike">
                <a:solidFill>
                  <a:srgbClr val="045894"/>
                </a:solidFill>
                <a:latin typeface="Poppins Light"/>
                <a:ea typeface="Poppins Light"/>
              </a:rPr>
              <a:t>Declaración de estado de </a:t>
            </a:r>
            <a:r>
              <a:rPr b="1" lang="es-AR" sz="1400" spc="-1" strike="noStrike">
                <a:solidFill>
                  <a:srgbClr val="045894"/>
                </a:solidFill>
                <a:latin typeface="Poppins"/>
                <a:ea typeface="Poppins"/>
              </a:rPr>
              <a:t>emergencia y/o desastre</a:t>
            </a:r>
            <a:r>
              <a:rPr b="0" lang="es-AR" sz="1400" spc="-1" strike="noStrike">
                <a:solidFill>
                  <a:srgbClr val="045894"/>
                </a:solidFill>
                <a:latin typeface="Poppins Light"/>
                <a:ea typeface="Poppins Light"/>
              </a:rPr>
              <a:t> </a:t>
            </a:r>
            <a:r>
              <a:rPr b="1" lang="es-AR" sz="1400" spc="-1" strike="noStrike">
                <a:solidFill>
                  <a:srgbClr val="045894"/>
                </a:solidFill>
                <a:latin typeface="Poppins"/>
                <a:ea typeface="Poppins"/>
              </a:rPr>
              <a:t>agropecuario:</a:t>
            </a:r>
            <a:r>
              <a:rPr b="0" lang="es-AR" sz="1600" spc="-1" strike="noStrike">
                <a:solidFill>
                  <a:srgbClr val="045894"/>
                </a:solidFill>
                <a:latin typeface="Poppins"/>
                <a:ea typeface="Poppins"/>
              </a:rPr>
              <a:t> </a:t>
            </a:r>
            <a:endParaRPr b="0" lang="es-AR" sz="1600" spc="-1" strike="noStrike">
              <a:latin typeface="Arial"/>
            </a:endParaRPr>
          </a:p>
          <a:p>
            <a:pPr>
              <a:lnSpc>
                <a:spcPct val="100000"/>
              </a:lnSpc>
              <a:tabLst>
                <a:tab algn="l" pos="0"/>
              </a:tabLst>
            </a:pPr>
            <a:endParaRPr b="0" lang="es-AR" sz="1600" spc="-1" strike="noStrike">
              <a:latin typeface="Arial"/>
            </a:endParaRPr>
          </a:p>
          <a:p>
            <a:pPr>
              <a:lnSpc>
                <a:spcPct val="100000"/>
              </a:lnSpc>
              <a:tabLst>
                <a:tab algn="l" pos="0"/>
              </a:tabLst>
            </a:pPr>
            <a:r>
              <a:rPr b="0" lang="es-AR" sz="1600" spc="-1" strike="noStrike">
                <a:solidFill>
                  <a:srgbClr val="045894"/>
                </a:solidFill>
                <a:latin typeface="Poppins"/>
                <a:ea typeface="Poppins"/>
              </a:rPr>
              <a:t>Asistencia financiera y/o económica para:  </a:t>
            </a:r>
            <a:endParaRPr b="0" lang="es-AR" sz="1600" spc="-1" strike="noStrike">
              <a:latin typeface="Arial"/>
            </a:endParaRPr>
          </a:p>
          <a:p>
            <a:pPr>
              <a:lnSpc>
                <a:spcPct val="100000"/>
              </a:lnSpc>
              <a:tabLst>
                <a:tab algn="l" pos="0"/>
              </a:tabLst>
            </a:pPr>
            <a:endParaRPr b="0" lang="es-AR" sz="1600" spc="-1" strike="noStrike">
              <a:latin typeface="Arial"/>
            </a:endParaRPr>
          </a:p>
          <a:p>
            <a:pPr>
              <a:lnSpc>
                <a:spcPct val="100000"/>
              </a:lnSpc>
              <a:tabLst>
                <a:tab algn="l" pos="0"/>
              </a:tabLst>
            </a:pPr>
            <a:r>
              <a:rPr b="1" lang="es-AR" sz="1600" spc="-1" strike="noStrike">
                <a:solidFill>
                  <a:srgbClr val="045894"/>
                </a:solidFill>
                <a:latin typeface="Poppins"/>
                <a:ea typeface="Poppins"/>
              </a:rPr>
              <a:t>Recomposición de capital de trabajo</a:t>
            </a:r>
            <a:r>
              <a:rPr b="1" lang="es-AR" sz="1400" spc="-1" strike="noStrike">
                <a:solidFill>
                  <a:srgbClr val="045894"/>
                </a:solidFill>
                <a:latin typeface="Poppins"/>
                <a:ea typeface="Poppins"/>
              </a:rPr>
              <a:t>: </a:t>
            </a:r>
            <a:r>
              <a:rPr b="0" lang="es-AR" sz="1600" spc="-1" strike="noStrike">
                <a:solidFill>
                  <a:srgbClr val="045894"/>
                </a:solidFill>
                <a:latin typeface="Poppins"/>
                <a:ea typeface="Poppins"/>
              </a:rPr>
              <a:t>para continuar en el sistema productivo (semillas, fertilizantes, combustible, plantines, etc.). </a:t>
            </a:r>
            <a:endParaRPr b="0" lang="es-AR" sz="1600" spc="-1" strike="noStrike">
              <a:latin typeface="Arial"/>
            </a:endParaRPr>
          </a:p>
          <a:p>
            <a:pPr>
              <a:lnSpc>
                <a:spcPct val="90000"/>
              </a:lnSpc>
              <a:tabLst>
                <a:tab algn="l" pos="0"/>
              </a:tabLst>
            </a:pPr>
            <a:endParaRPr b="0" lang="es-AR" sz="1600" spc="-1" strike="noStrike">
              <a:latin typeface="Arial"/>
            </a:endParaRPr>
          </a:p>
          <a:p>
            <a:pPr>
              <a:lnSpc>
                <a:spcPct val="90000"/>
              </a:lnSpc>
              <a:tabLst>
                <a:tab algn="l" pos="0"/>
              </a:tabLst>
            </a:pPr>
            <a:r>
              <a:rPr b="0" lang="es-AR" sz="1600" spc="-1" strike="noStrike">
                <a:solidFill>
                  <a:srgbClr val="045894"/>
                </a:solidFill>
                <a:latin typeface="Poppins"/>
                <a:ea typeface="Poppins"/>
              </a:rPr>
              <a:t>En las instituciones intermedias se crearán fondos rotatorios con los recuperos.</a:t>
            </a:r>
            <a:r>
              <a:rPr b="0" lang="es-AR" sz="1400" spc="-1" strike="noStrike">
                <a:solidFill>
                  <a:srgbClr val="045894"/>
                </a:solidFill>
                <a:latin typeface="Poppins Light"/>
                <a:ea typeface="Poppins Light"/>
              </a:rPr>
              <a:t> </a:t>
            </a:r>
            <a:endParaRPr b="0" lang="es-AR" sz="1400" spc="-1" strike="noStrike">
              <a:latin typeface="Arial"/>
            </a:endParaRPr>
          </a:p>
          <a:p>
            <a:pPr>
              <a:lnSpc>
                <a:spcPct val="90000"/>
              </a:lnSpc>
              <a:tabLst>
                <a:tab algn="l" pos="0"/>
              </a:tabLst>
            </a:pPr>
            <a:endParaRPr b="0" lang="es-AR" sz="1400" spc="-1" strike="noStrike">
              <a:latin typeface="Arial"/>
            </a:endParaRPr>
          </a:p>
          <a:p>
            <a:pPr marL="450000" indent="-360000">
              <a:lnSpc>
                <a:spcPct val="90000"/>
              </a:lnSpc>
              <a:tabLst>
                <a:tab algn="l" pos="0"/>
              </a:tabLst>
            </a:pPr>
            <a:endParaRPr b="0" lang="es-AR" sz="1400" spc="-1" strike="noStrike">
              <a:latin typeface="Arial"/>
            </a:endParaRPr>
          </a:p>
        </p:txBody>
      </p:sp>
      <p:sp>
        <p:nvSpPr>
          <p:cNvPr id="116" name="Google Shape;195;g140342b4534_11_47"/>
          <p:cNvSpPr/>
          <p:nvPr/>
        </p:nvSpPr>
        <p:spPr>
          <a:xfrm>
            <a:off x="609480" y="102600"/>
            <a:ext cx="6214680" cy="7318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es-AR" sz="2100" spc="-1" strike="noStrike">
                <a:solidFill>
                  <a:srgbClr val="045894"/>
                </a:solidFill>
                <a:latin typeface="Poppins SemiBold"/>
                <a:ea typeface="Poppins SemiBold"/>
              </a:rPr>
              <a:t>Lineamientos generales </a:t>
            </a:r>
            <a:endParaRPr b="0" lang="es-AR" sz="2100" spc="-1" strike="noStrike">
              <a:latin typeface="Arial"/>
            </a:endParaRPr>
          </a:p>
          <a:p>
            <a:pPr>
              <a:lnSpc>
                <a:spcPct val="100000"/>
              </a:lnSpc>
              <a:tabLst>
                <a:tab algn="l" pos="0"/>
              </a:tabLst>
            </a:pPr>
            <a:r>
              <a:rPr b="1" lang="es-AR" sz="2100" spc="-1" strike="noStrike">
                <a:solidFill>
                  <a:srgbClr val="045894"/>
                </a:solidFill>
                <a:latin typeface="Poppins SemiBold"/>
                <a:ea typeface="Poppins SemiBold"/>
              </a:rPr>
              <a:t>del nuevo proyecto de ley</a:t>
            </a:r>
            <a:endParaRPr b="0" lang="es-AR" sz="2100" spc="-1" strike="noStrike">
              <a:latin typeface="Arial"/>
            </a:endParaRPr>
          </a:p>
        </p:txBody>
      </p:sp>
      <p:pic>
        <p:nvPicPr>
          <p:cNvPr id="117" name="Google Shape;196;g140342b4534_11_47" descr="\\10.5.14.217\diseño\Datos\2019 GSF_\______HUELLA\_ppt\__2022\PPT-2022_inetrior.jpg"/>
          <p:cNvPicPr/>
          <p:nvPr/>
        </p:nvPicPr>
        <p:blipFill>
          <a:blip r:embed="rId2"/>
          <a:srcRect l="8465" t="77262" r="30197" b="4464"/>
          <a:stretch/>
        </p:blipFill>
        <p:spPr>
          <a:xfrm>
            <a:off x="-26280" y="2190240"/>
            <a:ext cx="706320" cy="150840"/>
          </a:xfrm>
          <a:prstGeom prst="rect">
            <a:avLst/>
          </a:prstGeom>
          <a:ln w="0">
            <a:noFill/>
          </a:ln>
        </p:spPr>
      </p:pic>
      <p:sp>
        <p:nvSpPr>
          <p:cNvPr id="118" name="Google Shape;197;g140342b4534_11_47"/>
          <p:cNvSpPr/>
          <p:nvPr/>
        </p:nvSpPr>
        <p:spPr>
          <a:xfrm>
            <a:off x="172440" y="2160720"/>
            <a:ext cx="256320" cy="254160"/>
          </a:xfrm>
          <a:prstGeom prst="ellipse">
            <a:avLst/>
          </a:prstGeom>
          <a:blipFill rotWithShape="0">
            <a:blip r:embed="rId3"/>
            <a:srcRect/>
            <a:stretch/>
          </a:blipFill>
          <a:ln w="0">
            <a:noFill/>
          </a:ln>
        </p:spPr>
        <p:style>
          <a:lnRef idx="0"/>
          <a:fillRef idx="0"/>
          <a:effectRef idx="0"/>
          <a:fontRef idx="minor"/>
        </p:style>
      </p:sp>
      <p:pic>
        <p:nvPicPr>
          <p:cNvPr id="119" name="Google Shape;198;g140342b4534_11_47" descr="\\10.5.14.217\diseño\Datos\2019 GSF_\______HUELLA\_ppt\__2022\PPT-2022_inetrior.jpg"/>
          <p:cNvPicPr/>
          <p:nvPr/>
        </p:nvPicPr>
        <p:blipFill>
          <a:blip r:embed="rId4"/>
          <a:srcRect l="8465" t="77262" r="30197" b="4464"/>
          <a:stretch/>
        </p:blipFill>
        <p:spPr>
          <a:xfrm>
            <a:off x="-26280" y="2819520"/>
            <a:ext cx="706320" cy="150840"/>
          </a:xfrm>
          <a:prstGeom prst="rect">
            <a:avLst/>
          </a:prstGeom>
          <a:ln w="0">
            <a:noFill/>
          </a:ln>
        </p:spPr>
      </p:pic>
      <p:sp>
        <p:nvSpPr>
          <p:cNvPr id="120" name="Google Shape;199;g140342b4534_11_47"/>
          <p:cNvSpPr/>
          <p:nvPr/>
        </p:nvSpPr>
        <p:spPr>
          <a:xfrm>
            <a:off x="172440" y="2789640"/>
            <a:ext cx="256320" cy="254160"/>
          </a:xfrm>
          <a:prstGeom prst="ellipse">
            <a:avLst/>
          </a:prstGeom>
          <a:blipFill rotWithShape="0">
            <a:blip r:embed="rId5"/>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1" name="Google Shape;204;g140342b4534_11_58" descr="\\10.5.14.217\diseño\Datos\2019 GSF_\______HUELLA\_ppt\__2022\PPT-2022_inetrior.jpg"/>
          <p:cNvPicPr/>
          <p:nvPr/>
        </p:nvPicPr>
        <p:blipFill>
          <a:blip r:embed="rId1"/>
          <a:stretch/>
        </p:blipFill>
        <p:spPr>
          <a:xfrm>
            <a:off x="0" y="0"/>
            <a:ext cx="9143640" cy="5143320"/>
          </a:xfrm>
          <a:prstGeom prst="rect">
            <a:avLst/>
          </a:prstGeom>
          <a:ln w="0">
            <a:noFill/>
          </a:ln>
        </p:spPr>
      </p:pic>
      <p:sp>
        <p:nvSpPr>
          <p:cNvPr id="122" name="Google Shape;205;g140342b4534_11_58"/>
          <p:cNvSpPr/>
          <p:nvPr/>
        </p:nvSpPr>
        <p:spPr>
          <a:xfrm>
            <a:off x="5636520" y="329580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23" name="Google Shape;206;g140342b4534_11_58"/>
          <p:cNvSpPr/>
          <p:nvPr/>
        </p:nvSpPr>
        <p:spPr>
          <a:xfrm>
            <a:off x="1101240" y="15595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24" name="Google Shape;207;g140342b4534_11_58"/>
          <p:cNvSpPr/>
          <p:nvPr/>
        </p:nvSpPr>
        <p:spPr>
          <a:xfrm>
            <a:off x="1101240" y="22129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25" name="Google Shape;208;g140342b4534_11_58"/>
          <p:cNvSpPr/>
          <p:nvPr/>
        </p:nvSpPr>
        <p:spPr>
          <a:xfrm>
            <a:off x="1101240" y="33235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26" name="Google Shape;209;g140342b4534_11_58"/>
          <p:cNvSpPr/>
          <p:nvPr/>
        </p:nvSpPr>
        <p:spPr>
          <a:xfrm>
            <a:off x="680400" y="857160"/>
            <a:ext cx="7956360" cy="4224600"/>
          </a:xfrm>
          <a:prstGeom prst="rect">
            <a:avLst/>
          </a:prstGeom>
          <a:noFill/>
          <a:ln w="0">
            <a:noFill/>
          </a:ln>
        </p:spPr>
        <p:style>
          <a:lnRef idx="0"/>
          <a:fillRef idx="0"/>
          <a:effectRef idx="0"/>
          <a:fontRef idx="minor"/>
        </p:style>
        <p:txBody>
          <a:bodyPr lIns="41760" rIns="41760" tIns="41760" bIns="41760" anchor="t">
            <a:noAutofit/>
          </a:bodyPr>
          <a:p>
            <a:pPr>
              <a:lnSpc>
                <a:spcPct val="100000"/>
              </a:lnSpc>
              <a:tabLst>
                <a:tab algn="l" pos="0"/>
              </a:tabLst>
            </a:pPr>
            <a:r>
              <a:rPr b="1" lang="es-AR" sz="1600" spc="-1" strike="noStrike">
                <a:solidFill>
                  <a:srgbClr val="045894"/>
                </a:solidFill>
                <a:latin typeface="Poppins"/>
                <a:ea typeface="Poppins"/>
              </a:rPr>
              <a:t>BENEFICIOS: </a:t>
            </a:r>
            <a:endParaRPr b="0" lang="es-AR" sz="1600" spc="-1" strike="noStrike">
              <a:latin typeface="Arial"/>
            </a:endParaRPr>
          </a:p>
          <a:p>
            <a:pPr>
              <a:lnSpc>
                <a:spcPct val="100000"/>
              </a:lnSpc>
              <a:tabLst>
                <a:tab algn="l" pos="0"/>
              </a:tabLst>
            </a:pPr>
            <a:r>
              <a:rPr b="0" lang="es-AR" sz="1400" spc="-1" strike="noStrike">
                <a:solidFill>
                  <a:srgbClr val="045894"/>
                </a:solidFill>
                <a:latin typeface="Poppins Light"/>
                <a:ea typeface="Poppins Light"/>
              </a:rPr>
              <a:t>SIN declaración de estado de </a:t>
            </a:r>
            <a:r>
              <a:rPr b="1" lang="es-AR" sz="1400" spc="-1" strike="noStrike">
                <a:solidFill>
                  <a:srgbClr val="045894"/>
                </a:solidFill>
                <a:latin typeface="Poppins"/>
                <a:ea typeface="Poppins"/>
              </a:rPr>
              <a:t>emergencia y/o desastre</a:t>
            </a:r>
            <a:r>
              <a:rPr b="0" lang="es-AR" sz="1400" spc="-1" strike="noStrike">
                <a:solidFill>
                  <a:srgbClr val="045894"/>
                </a:solidFill>
                <a:latin typeface="Poppins Light"/>
                <a:ea typeface="Poppins Light"/>
              </a:rPr>
              <a:t> </a:t>
            </a:r>
            <a:r>
              <a:rPr b="1" lang="es-AR" sz="1400" spc="-1" strike="noStrike">
                <a:solidFill>
                  <a:srgbClr val="045894"/>
                </a:solidFill>
                <a:latin typeface="Poppins"/>
                <a:ea typeface="Poppins"/>
              </a:rPr>
              <a:t>agropecuario:</a:t>
            </a:r>
            <a:r>
              <a:rPr b="0" lang="es-AR" sz="1600" spc="-1" strike="noStrike">
                <a:solidFill>
                  <a:srgbClr val="045894"/>
                </a:solidFill>
                <a:latin typeface="Poppins"/>
                <a:ea typeface="Poppins"/>
              </a:rPr>
              <a:t> </a:t>
            </a:r>
            <a:endParaRPr b="0" lang="es-AR" sz="1600" spc="-1" strike="noStrike">
              <a:latin typeface="Arial"/>
            </a:endParaRPr>
          </a:p>
          <a:p>
            <a:pPr>
              <a:lnSpc>
                <a:spcPct val="100000"/>
              </a:lnSpc>
              <a:tabLst>
                <a:tab algn="l" pos="0"/>
              </a:tabLst>
            </a:pPr>
            <a:endParaRPr b="0" lang="es-AR" sz="1600" spc="-1" strike="noStrike">
              <a:latin typeface="Arial"/>
            </a:endParaRPr>
          </a:p>
          <a:p>
            <a:pPr>
              <a:lnSpc>
                <a:spcPct val="100000"/>
              </a:lnSpc>
              <a:tabLst>
                <a:tab algn="l" pos="0"/>
              </a:tabLst>
            </a:pPr>
            <a:r>
              <a:rPr b="0" lang="es-AR" sz="1600" spc="-1" strike="noStrike">
                <a:solidFill>
                  <a:srgbClr val="045894"/>
                </a:solidFill>
                <a:latin typeface="Poppins"/>
                <a:ea typeface="Poppins"/>
              </a:rPr>
              <a:t>Asistencia financiera a través de instituciones intermedias hacia los productores para la: </a:t>
            </a:r>
            <a:endParaRPr b="0" lang="es-AR" sz="1600" spc="-1" strike="noStrike">
              <a:latin typeface="Arial"/>
            </a:endParaRPr>
          </a:p>
          <a:p>
            <a:pPr>
              <a:lnSpc>
                <a:spcPct val="100000"/>
              </a:lnSpc>
              <a:tabLst>
                <a:tab algn="l" pos="0"/>
              </a:tabLst>
            </a:pPr>
            <a:r>
              <a:rPr b="0" lang="es-AR" sz="1600" spc="-1" strike="noStrike">
                <a:solidFill>
                  <a:srgbClr val="045894"/>
                </a:solidFill>
                <a:latin typeface="Poppins"/>
                <a:ea typeface="Poppins"/>
              </a:rPr>
              <a:t> </a:t>
            </a:r>
            <a:endParaRPr b="0" lang="es-AR" sz="1600" spc="-1" strike="noStrike">
              <a:latin typeface="Arial"/>
            </a:endParaRPr>
          </a:p>
          <a:p>
            <a:pPr>
              <a:lnSpc>
                <a:spcPct val="100000"/>
              </a:lnSpc>
              <a:tabLst>
                <a:tab algn="l" pos="0"/>
              </a:tabLst>
            </a:pPr>
            <a:r>
              <a:rPr b="1" lang="es-AR" sz="1500" spc="-1" strike="noStrike">
                <a:solidFill>
                  <a:srgbClr val="045894"/>
                </a:solidFill>
                <a:latin typeface="Poppins"/>
                <a:ea typeface="Poppins"/>
              </a:rPr>
              <a:t>Prevención de riesgos </a:t>
            </a:r>
            <a:r>
              <a:rPr b="0" lang="es-AR" sz="1500" spc="-1" strike="noStrike">
                <a:solidFill>
                  <a:srgbClr val="045894"/>
                </a:solidFill>
                <a:latin typeface="Poppins"/>
                <a:ea typeface="Poppins"/>
              </a:rPr>
              <a:t>(obras de cosecha y almacenamiento de agua, infraestructura rural: alambrados, sombras, aguadas, sistemas de alimentación; riego, macrotúneles, maquinaria, etc.).  </a:t>
            </a:r>
            <a:endParaRPr b="0" lang="es-AR" sz="1500" spc="-1" strike="noStrike">
              <a:latin typeface="Arial"/>
            </a:endParaRPr>
          </a:p>
          <a:p>
            <a:pPr>
              <a:lnSpc>
                <a:spcPct val="100000"/>
              </a:lnSpc>
              <a:tabLst>
                <a:tab algn="l" pos="0"/>
              </a:tabLst>
            </a:pPr>
            <a:endParaRPr b="0" lang="es-AR" sz="1500" spc="-1" strike="noStrike">
              <a:latin typeface="Arial"/>
            </a:endParaRPr>
          </a:p>
          <a:p>
            <a:pPr>
              <a:lnSpc>
                <a:spcPct val="90000"/>
              </a:lnSpc>
              <a:tabLst>
                <a:tab algn="l" pos="0"/>
              </a:tabLst>
            </a:pPr>
            <a:r>
              <a:rPr b="0" lang="es-AR" sz="1500" spc="-1" strike="noStrike">
                <a:solidFill>
                  <a:srgbClr val="045894"/>
                </a:solidFill>
                <a:latin typeface="Poppins"/>
                <a:ea typeface="Poppins"/>
              </a:rPr>
              <a:t>En las instituciones intermedias se crearán fondos rotatorios con los recuperos</a:t>
            </a:r>
            <a:r>
              <a:rPr b="0" lang="es-AR" sz="1600" spc="-1" strike="noStrike">
                <a:solidFill>
                  <a:srgbClr val="045894"/>
                </a:solidFill>
                <a:latin typeface="Poppins"/>
                <a:ea typeface="Poppins"/>
              </a:rPr>
              <a:t>.</a:t>
            </a:r>
            <a:r>
              <a:rPr b="0" lang="es-AR" sz="1400" spc="-1" strike="noStrike">
                <a:solidFill>
                  <a:srgbClr val="000000"/>
                </a:solidFill>
                <a:latin typeface="Poppins Light"/>
                <a:ea typeface="Poppins Light"/>
              </a:rPr>
              <a:t> </a:t>
            </a:r>
            <a:endParaRPr b="0" lang="es-AR" sz="1400" spc="-1" strike="noStrike">
              <a:latin typeface="Arial"/>
            </a:endParaRPr>
          </a:p>
          <a:p>
            <a:pPr>
              <a:lnSpc>
                <a:spcPct val="90000"/>
              </a:lnSpc>
              <a:tabLst>
                <a:tab algn="l" pos="0"/>
              </a:tabLst>
            </a:pPr>
            <a:endParaRPr b="0" lang="es-AR" sz="1400" spc="-1" strike="noStrike">
              <a:latin typeface="Arial"/>
            </a:endParaRPr>
          </a:p>
          <a:p>
            <a:pPr marL="450000" indent="-360000">
              <a:lnSpc>
                <a:spcPct val="90000"/>
              </a:lnSpc>
              <a:tabLst>
                <a:tab algn="l" pos="0"/>
              </a:tabLst>
            </a:pPr>
            <a:endParaRPr b="0" lang="es-AR" sz="1400" spc="-1" strike="noStrike">
              <a:latin typeface="Arial"/>
            </a:endParaRPr>
          </a:p>
        </p:txBody>
      </p:sp>
      <p:sp>
        <p:nvSpPr>
          <p:cNvPr id="127" name="Google Shape;210;g140342b4534_11_58"/>
          <p:cNvSpPr/>
          <p:nvPr/>
        </p:nvSpPr>
        <p:spPr>
          <a:xfrm>
            <a:off x="609480" y="102600"/>
            <a:ext cx="6214680" cy="7318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es-AR" sz="2100" spc="-1" strike="noStrike">
                <a:solidFill>
                  <a:srgbClr val="045894"/>
                </a:solidFill>
                <a:latin typeface="Poppins SemiBold"/>
                <a:ea typeface="Poppins SemiBold"/>
              </a:rPr>
              <a:t>Lineamientos generales </a:t>
            </a:r>
            <a:endParaRPr b="0" lang="es-AR" sz="2100" spc="-1" strike="noStrike">
              <a:latin typeface="Arial"/>
            </a:endParaRPr>
          </a:p>
          <a:p>
            <a:pPr>
              <a:lnSpc>
                <a:spcPct val="100000"/>
              </a:lnSpc>
              <a:tabLst>
                <a:tab algn="l" pos="0"/>
              </a:tabLst>
            </a:pPr>
            <a:r>
              <a:rPr b="1" lang="es-AR" sz="2100" spc="-1" strike="noStrike">
                <a:solidFill>
                  <a:srgbClr val="045894"/>
                </a:solidFill>
                <a:latin typeface="Poppins SemiBold"/>
                <a:ea typeface="Poppins SemiBold"/>
              </a:rPr>
              <a:t>del nuevo proyecto de ley</a:t>
            </a:r>
            <a:endParaRPr b="0" lang="es-AR" sz="2100" spc="-1" strike="noStrike">
              <a:latin typeface="Arial"/>
            </a:endParaRPr>
          </a:p>
        </p:txBody>
      </p:sp>
      <p:pic>
        <p:nvPicPr>
          <p:cNvPr id="128" name="Google Shape;211;g140342b4534_11_58" descr="\\10.5.14.217\diseño\Datos\2019 GSF_\______HUELLA\_ppt\__2022\PPT-2022_inetrior.jpg"/>
          <p:cNvPicPr/>
          <p:nvPr/>
        </p:nvPicPr>
        <p:blipFill>
          <a:blip r:embed="rId2"/>
          <a:srcRect l="8465" t="77262" r="30197" b="4464"/>
          <a:stretch/>
        </p:blipFill>
        <p:spPr>
          <a:xfrm>
            <a:off x="-26280" y="2407320"/>
            <a:ext cx="706320" cy="150840"/>
          </a:xfrm>
          <a:prstGeom prst="rect">
            <a:avLst/>
          </a:prstGeom>
          <a:ln w="0">
            <a:noFill/>
          </a:ln>
        </p:spPr>
      </p:pic>
      <p:sp>
        <p:nvSpPr>
          <p:cNvPr id="129" name="Google Shape;212;g140342b4534_11_58"/>
          <p:cNvSpPr/>
          <p:nvPr/>
        </p:nvSpPr>
        <p:spPr>
          <a:xfrm>
            <a:off x="172440" y="2377440"/>
            <a:ext cx="256320" cy="254160"/>
          </a:xfrm>
          <a:prstGeom prst="ellipse">
            <a:avLst/>
          </a:prstGeom>
          <a:blipFill rotWithShape="0">
            <a:blip r:embed="rId3"/>
            <a:srcRect/>
            <a:stretch/>
          </a:blipFill>
          <a:ln w="0">
            <a:noFill/>
          </a:ln>
        </p:spPr>
        <p:style>
          <a:lnRef idx="0"/>
          <a:fillRef idx="0"/>
          <a:effectRef idx="0"/>
          <a:fontRef idx="minor"/>
        </p:style>
      </p:sp>
      <p:pic>
        <p:nvPicPr>
          <p:cNvPr id="130" name="Google Shape;213;g140342b4534_11_58" descr="\\10.5.14.217\diseño\Datos\2019 GSF_\______HUELLA\_ppt\__2022\PPT-2022_inetrior.jpg"/>
          <p:cNvPicPr/>
          <p:nvPr/>
        </p:nvPicPr>
        <p:blipFill>
          <a:blip r:embed="rId4"/>
          <a:srcRect l="8465" t="77262" r="30197" b="4464"/>
          <a:stretch/>
        </p:blipFill>
        <p:spPr>
          <a:xfrm>
            <a:off x="-26280" y="3282480"/>
            <a:ext cx="706320" cy="150840"/>
          </a:xfrm>
          <a:prstGeom prst="rect">
            <a:avLst/>
          </a:prstGeom>
          <a:ln w="0">
            <a:noFill/>
          </a:ln>
        </p:spPr>
      </p:pic>
      <p:sp>
        <p:nvSpPr>
          <p:cNvPr id="131" name="Google Shape;214;g140342b4534_11_58"/>
          <p:cNvSpPr/>
          <p:nvPr/>
        </p:nvSpPr>
        <p:spPr>
          <a:xfrm>
            <a:off x="172440" y="3252960"/>
            <a:ext cx="256320" cy="254160"/>
          </a:xfrm>
          <a:prstGeom prst="ellipse">
            <a:avLst/>
          </a:prstGeom>
          <a:blipFill rotWithShape="0">
            <a:blip r:embed="rId5"/>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2" name="Google Shape;219;g1402ff33d30_0_387" descr="\\10.5.14.217\diseño\Datos\2019 GSF_\______HUELLA\_ppt\__2022\PPT-2022_inetrior.jpg"/>
          <p:cNvPicPr/>
          <p:nvPr/>
        </p:nvPicPr>
        <p:blipFill>
          <a:blip r:embed="rId1"/>
          <a:stretch/>
        </p:blipFill>
        <p:spPr>
          <a:xfrm>
            <a:off x="-156240" y="0"/>
            <a:ext cx="9143640" cy="5143320"/>
          </a:xfrm>
          <a:prstGeom prst="rect">
            <a:avLst/>
          </a:prstGeom>
          <a:ln w="0">
            <a:noFill/>
          </a:ln>
        </p:spPr>
      </p:pic>
      <p:sp>
        <p:nvSpPr>
          <p:cNvPr id="133" name="Google Shape;220;g1402ff33d30_0_387"/>
          <p:cNvSpPr/>
          <p:nvPr/>
        </p:nvSpPr>
        <p:spPr>
          <a:xfrm>
            <a:off x="536760" y="763560"/>
            <a:ext cx="6214680" cy="53352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es-AR" sz="2900" spc="-1" strike="noStrike">
                <a:solidFill>
                  <a:srgbClr val="045894"/>
                </a:solidFill>
                <a:latin typeface="Poppins SemiBold"/>
                <a:ea typeface="Poppins SemiBold"/>
              </a:rPr>
              <a:t>Beneficios</a:t>
            </a:r>
            <a:endParaRPr b="0" lang="es-AR" sz="2900" spc="-1" strike="noStrike">
              <a:latin typeface="Arial"/>
            </a:endParaRPr>
          </a:p>
        </p:txBody>
      </p:sp>
      <p:sp>
        <p:nvSpPr>
          <p:cNvPr id="134" name="Google Shape;221;g1402ff33d30_0_387"/>
          <p:cNvSpPr/>
          <p:nvPr/>
        </p:nvSpPr>
        <p:spPr>
          <a:xfrm>
            <a:off x="5636520" y="329580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35" name="Google Shape;222;g1402ff33d30_0_387"/>
          <p:cNvSpPr/>
          <p:nvPr/>
        </p:nvSpPr>
        <p:spPr>
          <a:xfrm>
            <a:off x="5739840" y="10321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36" name="Google Shape;223;g1402ff33d30_0_387"/>
          <p:cNvSpPr/>
          <p:nvPr/>
        </p:nvSpPr>
        <p:spPr>
          <a:xfrm>
            <a:off x="627840" y="2436840"/>
            <a:ext cx="7240320" cy="1694880"/>
          </a:xfrm>
          <a:prstGeom prst="rect">
            <a:avLst/>
          </a:prstGeom>
          <a:noFill/>
          <a:ln w="0">
            <a:noFill/>
          </a:ln>
        </p:spPr>
        <p:style>
          <a:lnRef idx="0"/>
          <a:fillRef idx="0"/>
          <a:effectRef idx="0"/>
          <a:fontRef idx="minor"/>
        </p:style>
        <p:txBody>
          <a:bodyPr lIns="41760" rIns="41760" tIns="41760" bIns="41760" anchor="ctr">
            <a:noAutofit/>
          </a:bodyPr>
          <a:p>
            <a:pPr>
              <a:lnSpc>
                <a:spcPct val="90000"/>
              </a:lnSpc>
              <a:tabLst>
                <a:tab algn="l" pos="0"/>
              </a:tabLst>
            </a:pPr>
            <a:endParaRPr b="0" lang="es-AR" sz="1800" spc="-1" strike="noStrike">
              <a:latin typeface="Arial"/>
            </a:endParaRPr>
          </a:p>
          <a:p>
            <a:pPr>
              <a:lnSpc>
                <a:spcPct val="90000"/>
              </a:lnSpc>
              <a:tabLst>
                <a:tab algn="l" pos="0"/>
              </a:tabLst>
            </a:pPr>
            <a:r>
              <a:rPr b="0" lang="es-AR" sz="1400" spc="-1" strike="noStrike">
                <a:solidFill>
                  <a:srgbClr val="045894"/>
                </a:solidFill>
                <a:latin typeface="Poppins Light"/>
                <a:ea typeface="Poppins Light"/>
              </a:rPr>
              <a:t>Diseñar coberturas (riesgos, cultivos, regiones) para estabilizar los ingresos de los productores y apuntalar la permanencia de los mismos en el sector.</a:t>
            </a:r>
            <a:endParaRPr b="0" lang="es-AR" sz="1400" spc="-1" strike="noStrike">
              <a:latin typeface="Arial"/>
            </a:endParaRPr>
          </a:p>
          <a:p>
            <a:pPr marL="457200">
              <a:lnSpc>
                <a:spcPct val="90000"/>
              </a:lnSpc>
              <a:tabLst>
                <a:tab algn="l" pos="0"/>
              </a:tabLst>
            </a:pPr>
            <a:endParaRPr b="0" lang="es-AR" sz="1400" spc="-1" strike="noStrike">
              <a:latin typeface="Arial"/>
            </a:endParaRPr>
          </a:p>
          <a:p>
            <a:pPr>
              <a:lnSpc>
                <a:spcPct val="90000"/>
              </a:lnSpc>
              <a:tabLst>
                <a:tab algn="l" pos="0"/>
              </a:tabLst>
            </a:pPr>
            <a:r>
              <a:rPr b="0" lang="es-AR" sz="1400" spc="-1" strike="noStrike">
                <a:solidFill>
                  <a:srgbClr val="045894"/>
                </a:solidFill>
                <a:latin typeface="Poppins Light"/>
                <a:ea typeface="Poppins Light"/>
              </a:rPr>
              <a:t>Contribuir para cambiar la percepción de los productores sobre los seguros, pasar de un costo a una inversión. </a:t>
            </a:r>
            <a:endParaRPr b="0" lang="es-AR" sz="1400" spc="-1" strike="noStrike">
              <a:latin typeface="Arial"/>
            </a:endParaRPr>
          </a:p>
          <a:p>
            <a:pPr marL="457200">
              <a:lnSpc>
                <a:spcPct val="90000"/>
              </a:lnSpc>
              <a:tabLst>
                <a:tab algn="l" pos="0"/>
              </a:tabLst>
            </a:pPr>
            <a:endParaRPr b="0" lang="es-AR" sz="1400" spc="-1" strike="noStrike">
              <a:latin typeface="Arial"/>
            </a:endParaRPr>
          </a:p>
          <a:p>
            <a:pPr>
              <a:lnSpc>
                <a:spcPct val="90000"/>
              </a:lnSpc>
              <a:tabLst>
                <a:tab algn="l" pos="0"/>
              </a:tabLst>
            </a:pPr>
            <a:r>
              <a:rPr b="0" lang="es-AR" sz="1400" spc="-1" strike="noStrike">
                <a:solidFill>
                  <a:srgbClr val="045894"/>
                </a:solidFill>
                <a:latin typeface="Poppins Light"/>
                <a:ea typeface="Poppins Light"/>
              </a:rPr>
              <a:t>Subsidio de primas a pequeños y medianos productores agropecuarios (t</a:t>
            </a:r>
            <a:r>
              <a:rPr b="0" lang="es-AR" sz="1300" spc="-1" strike="noStrike">
                <a:solidFill>
                  <a:srgbClr val="045894"/>
                </a:solidFill>
                <a:latin typeface="Poppins Light"/>
                <a:ea typeface="Poppins Light"/>
              </a:rPr>
              <a:t>anto a los que producen en tierras propias como arrendadas</a:t>
            </a:r>
            <a:r>
              <a:rPr b="0" lang="es-AR" sz="1400" spc="-1" strike="noStrike">
                <a:solidFill>
                  <a:srgbClr val="045894"/>
                </a:solidFill>
                <a:latin typeface="Poppins Light"/>
                <a:ea typeface="Poppins Light"/>
              </a:rPr>
              <a:t>) según actividad y escala de producción.  </a:t>
            </a:r>
            <a:endParaRPr b="0" lang="es-AR" sz="1400" spc="-1" strike="noStrike">
              <a:latin typeface="Arial"/>
            </a:endParaRPr>
          </a:p>
          <a:p>
            <a:pPr>
              <a:lnSpc>
                <a:spcPct val="90000"/>
              </a:lnSpc>
              <a:tabLst>
                <a:tab algn="l" pos="0"/>
              </a:tabLst>
            </a:pPr>
            <a:endParaRPr b="0" lang="es-AR" sz="1400" spc="-1" strike="noStrike">
              <a:latin typeface="Arial"/>
            </a:endParaRPr>
          </a:p>
          <a:p>
            <a:pPr>
              <a:lnSpc>
                <a:spcPct val="90000"/>
              </a:lnSpc>
              <a:tabLst>
                <a:tab algn="l" pos="0"/>
              </a:tabLst>
            </a:pPr>
            <a:endParaRPr b="0" lang="es-AR" sz="1400" spc="-1" strike="noStrike">
              <a:latin typeface="Arial"/>
            </a:endParaRPr>
          </a:p>
        </p:txBody>
      </p:sp>
      <p:sp>
        <p:nvSpPr>
          <p:cNvPr id="137" name="Google Shape;224;g1402ff33d30_0_387"/>
          <p:cNvSpPr/>
          <p:nvPr/>
        </p:nvSpPr>
        <p:spPr>
          <a:xfrm>
            <a:off x="613080" y="1365480"/>
            <a:ext cx="7422480" cy="1058760"/>
          </a:xfrm>
          <a:prstGeom prst="rect">
            <a:avLst/>
          </a:prstGeom>
          <a:noFill/>
          <a:ln w="0">
            <a:noFill/>
          </a:ln>
        </p:spPr>
        <p:style>
          <a:lnRef idx="0"/>
          <a:fillRef idx="0"/>
          <a:effectRef idx="0"/>
          <a:fontRef idx="minor"/>
        </p:style>
        <p:txBody>
          <a:bodyPr tIns="91440" bIns="91440" anchor="t">
            <a:spAutoFit/>
          </a:bodyPr>
          <a:p>
            <a:pPr>
              <a:lnSpc>
                <a:spcPct val="90000"/>
              </a:lnSpc>
              <a:tabLst>
                <a:tab algn="l" pos="0"/>
              </a:tabLst>
            </a:pPr>
            <a:r>
              <a:rPr b="1" lang="es-AR" sz="1600" spc="-1" strike="noStrike">
                <a:solidFill>
                  <a:srgbClr val="045894"/>
                </a:solidFill>
                <a:latin typeface="Poppins"/>
                <a:ea typeface="Poppins"/>
              </a:rPr>
              <a:t>Desarrollar coberturas y fomentar el uso de seguros agropecuarios mediante subsidio de primas.</a:t>
            </a:r>
            <a:endParaRPr b="0" lang="es-AR" sz="1600" spc="-1" strike="noStrike">
              <a:latin typeface="Arial"/>
            </a:endParaRPr>
          </a:p>
          <a:p>
            <a:pPr>
              <a:lnSpc>
                <a:spcPct val="90000"/>
              </a:lnSpc>
              <a:tabLst>
                <a:tab algn="l" pos="0"/>
              </a:tabLst>
            </a:pPr>
            <a:endParaRPr b="0" lang="es-AR" sz="1600" spc="-1" strike="noStrike">
              <a:latin typeface="Arial"/>
            </a:endParaRPr>
          </a:p>
          <a:p>
            <a:pPr>
              <a:lnSpc>
                <a:spcPct val="90000"/>
              </a:lnSpc>
              <a:tabLst>
                <a:tab algn="l" pos="0"/>
              </a:tabLst>
            </a:pPr>
            <a:r>
              <a:rPr b="0" lang="es-AR" sz="1400" spc="-1" strike="noStrike">
                <a:solidFill>
                  <a:srgbClr val="045894"/>
                </a:solidFill>
                <a:latin typeface="Poppins Light"/>
                <a:ea typeface="Poppins Light"/>
              </a:rPr>
              <a:t>CON O SIN declaración de estado de </a:t>
            </a:r>
            <a:r>
              <a:rPr b="1" lang="es-AR" sz="1400" spc="-1" strike="noStrike">
                <a:solidFill>
                  <a:srgbClr val="045894"/>
                </a:solidFill>
                <a:latin typeface="Poppins"/>
                <a:ea typeface="Poppins"/>
              </a:rPr>
              <a:t>emergencia y/o desastre</a:t>
            </a:r>
            <a:r>
              <a:rPr b="0" lang="es-AR" sz="1400" spc="-1" strike="noStrike">
                <a:solidFill>
                  <a:srgbClr val="045894"/>
                </a:solidFill>
                <a:latin typeface="Poppins Light"/>
                <a:ea typeface="Poppins Light"/>
              </a:rPr>
              <a:t> </a:t>
            </a:r>
            <a:r>
              <a:rPr b="1" lang="es-AR" sz="1400" spc="-1" strike="noStrike">
                <a:solidFill>
                  <a:srgbClr val="045894"/>
                </a:solidFill>
                <a:latin typeface="Poppins"/>
                <a:ea typeface="Poppins"/>
              </a:rPr>
              <a:t>agropecuario:</a:t>
            </a:r>
            <a:r>
              <a:rPr b="0" lang="es-AR" sz="1600" spc="-1" strike="noStrike">
                <a:solidFill>
                  <a:srgbClr val="045894"/>
                </a:solidFill>
                <a:latin typeface="Poppins"/>
                <a:ea typeface="Poppins"/>
              </a:rPr>
              <a:t> </a:t>
            </a:r>
            <a:endParaRPr b="0" lang="es-AR" sz="1600" spc="-1" strike="noStrike">
              <a:latin typeface="Arial"/>
            </a:endParaRPr>
          </a:p>
        </p:txBody>
      </p:sp>
      <p:sp>
        <p:nvSpPr>
          <p:cNvPr id="138" name="Google Shape;225;g1402ff33d30_0_387"/>
          <p:cNvSpPr/>
          <p:nvPr/>
        </p:nvSpPr>
        <p:spPr>
          <a:xfrm>
            <a:off x="536760" y="94320"/>
            <a:ext cx="6214680" cy="7318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es-AR" sz="2100" spc="-1" strike="noStrike">
                <a:solidFill>
                  <a:srgbClr val="045894"/>
                </a:solidFill>
                <a:latin typeface="Poppins SemiBold"/>
                <a:ea typeface="Poppins SemiBold"/>
              </a:rPr>
              <a:t>Lineamientos generales </a:t>
            </a:r>
            <a:endParaRPr b="0" lang="es-AR" sz="2100" spc="-1" strike="noStrike">
              <a:latin typeface="Arial"/>
            </a:endParaRPr>
          </a:p>
          <a:p>
            <a:pPr>
              <a:lnSpc>
                <a:spcPct val="100000"/>
              </a:lnSpc>
              <a:tabLst>
                <a:tab algn="l" pos="0"/>
              </a:tabLst>
            </a:pPr>
            <a:r>
              <a:rPr b="1" lang="es-AR" sz="2100" spc="-1" strike="noStrike">
                <a:solidFill>
                  <a:srgbClr val="045894"/>
                </a:solidFill>
                <a:latin typeface="Poppins SemiBold"/>
                <a:ea typeface="Poppins SemiBold"/>
              </a:rPr>
              <a:t>del nuevo proyecto de ley</a:t>
            </a:r>
            <a:endParaRPr b="0" lang="es-AR" sz="2100" spc="-1" strike="noStrike">
              <a:latin typeface="Arial"/>
            </a:endParaRPr>
          </a:p>
        </p:txBody>
      </p:sp>
      <p:pic>
        <p:nvPicPr>
          <p:cNvPr id="139" name="Google Shape;226;g1402ff33d30_0_387" descr="\\10.5.14.217\diseño\Datos\2019 GSF_\______HUELLA\_ppt\__2022\PPT-2022_inetrior.jpg"/>
          <p:cNvPicPr/>
          <p:nvPr/>
        </p:nvPicPr>
        <p:blipFill>
          <a:blip r:embed="rId2"/>
          <a:srcRect l="8465" t="77262" r="30197" b="4464"/>
          <a:stretch/>
        </p:blipFill>
        <p:spPr>
          <a:xfrm>
            <a:off x="-278280" y="2512800"/>
            <a:ext cx="887400" cy="150840"/>
          </a:xfrm>
          <a:prstGeom prst="rect">
            <a:avLst/>
          </a:prstGeom>
          <a:ln w="0">
            <a:noFill/>
          </a:ln>
        </p:spPr>
      </p:pic>
      <p:sp>
        <p:nvSpPr>
          <p:cNvPr id="140" name="Google Shape;227;g1402ff33d30_0_387"/>
          <p:cNvSpPr/>
          <p:nvPr/>
        </p:nvSpPr>
        <p:spPr>
          <a:xfrm>
            <a:off x="172440" y="2483280"/>
            <a:ext cx="256320" cy="254160"/>
          </a:xfrm>
          <a:prstGeom prst="ellipse">
            <a:avLst/>
          </a:prstGeom>
          <a:blipFill rotWithShape="0">
            <a:blip r:embed="rId3"/>
            <a:srcRect/>
            <a:stretch/>
          </a:blipFill>
          <a:ln w="0">
            <a:noFill/>
          </a:ln>
        </p:spPr>
        <p:style>
          <a:lnRef idx="0"/>
          <a:fillRef idx="0"/>
          <a:effectRef idx="0"/>
          <a:fontRef idx="minor"/>
        </p:style>
      </p:sp>
      <p:pic>
        <p:nvPicPr>
          <p:cNvPr id="141" name="Google Shape;228;g1402ff33d30_0_387" descr="\\10.5.14.217\diseño\Datos\2019 GSF_\______HUELLA\_ppt\__2022\PPT-2022_inetrior.jpg"/>
          <p:cNvPicPr/>
          <p:nvPr/>
        </p:nvPicPr>
        <p:blipFill>
          <a:blip r:embed="rId4"/>
          <a:srcRect l="8465" t="77262" r="30197" b="4464"/>
          <a:stretch/>
        </p:blipFill>
        <p:spPr>
          <a:xfrm>
            <a:off x="-278280" y="3101040"/>
            <a:ext cx="887400" cy="150840"/>
          </a:xfrm>
          <a:prstGeom prst="rect">
            <a:avLst/>
          </a:prstGeom>
          <a:ln w="0">
            <a:noFill/>
          </a:ln>
        </p:spPr>
      </p:pic>
      <p:sp>
        <p:nvSpPr>
          <p:cNvPr id="142" name="Google Shape;229;g1402ff33d30_0_387"/>
          <p:cNvSpPr/>
          <p:nvPr/>
        </p:nvSpPr>
        <p:spPr>
          <a:xfrm>
            <a:off x="172440" y="3071520"/>
            <a:ext cx="256320" cy="254160"/>
          </a:xfrm>
          <a:prstGeom prst="ellipse">
            <a:avLst/>
          </a:prstGeom>
          <a:blipFill rotWithShape="0">
            <a:blip r:embed="rId5"/>
            <a:srcRect/>
            <a:stretch/>
          </a:blipFill>
          <a:ln w="0">
            <a:noFill/>
          </a:ln>
        </p:spPr>
        <p:style>
          <a:lnRef idx="0"/>
          <a:fillRef idx="0"/>
          <a:effectRef idx="0"/>
          <a:fontRef idx="minor"/>
        </p:style>
      </p:sp>
      <p:pic>
        <p:nvPicPr>
          <p:cNvPr id="143" name="Google Shape;230;g1402ff33d30_0_387" descr="\\10.5.14.217\diseño\Datos\2019 GSF_\______HUELLA\_ppt\__2022\PPT-2022_inetrior.jpg"/>
          <p:cNvPicPr/>
          <p:nvPr/>
        </p:nvPicPr>
        <p:blipFill>
          <a:blip r:embed="rId6"/>
          <a:srcRect l="8465" t="77262" r="30197" b="4464"/>
          <a:stretch/>
        </p:blipFill>
        <p:spPr>
          <a:xfrm>
            <a:off x="-278280" y="3634560"/>
            <a:ext cx="887400" cy="150840"/>
          </a:xfrm>
          <a:prstGeom prst="rect">
            <a:avLst/>
          </a:prstGeom>
          <a:ln w="0">
            <a:noFill/>
          </a:ln>
        </p:spPr>
      </p:pic>
      <p:sp>
        <p:nvSpPr>
          <p:cNvPr id="144" name="Google Shape;231;g1402ff33d30_0_387"/>
          <p:cNvSpPr/>
          <p:nvPr/>
        </p:nvSpPr>
        <p:spPr>
          <a:xfrm>
            <a:off x="172440" y="3605040"/>
            <a:ext cx="256320" cy="254160"/>
          </a:xfrm>
          <a:prstGeom prst="ellipse">
            <a:avLst/>
          </a:prstGeom>
          <a:blipFill rotWithShape="0">
            <a:blip r:embed="rId7"/>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Google Shape;236;g1402ff33d30_0_457"/>
          <p:cNvSpPr/>
          <p:nvPr/>
        </p:nvSpPr>
        <p:spPr>
          <a:xfrm>
            <a:off x="599760" y="127800"/>
            <a:ext cx="6214680" cy="97524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es-AR" sz="2900" spc="-1" strike="noStrike">
                <a:solidFill>
                  <a:srgbClr val="045894"/>
                </a:solidFill>
                <a:latin typeface="Poppins SemiBold"/>
                <a:ea typeface="Poppins SemiBold"/>
              </a:rPr>
              <a:t>Lineamientos generales </a:t>
            </a:r>
            <a:endParaRPr b="0" lang="es-AR" sz="2900" spc="-1" strike="noStrike">
              <a:latin typeface="Arial"/>
            </a:endParaRPr>
          </a:p>
          <a:p>
            <a:pPr>
              <a:lnSpc>
                <a:spcPct val="100000"/>
              </a:lnSpc>
              <a:tabLst>
                <a:tab algn="l" pos="0"/>
              </a:tabLst>
            </a:pPr>
            <a:r>
              <a:rPr b="1" lang="es-AR" sz="2900" spc="-1" strike="noStrike">
                <a:solidFill>
                  <a:srgbClr val="045894"/>
                </a:solidFill>
                <a:latin typeface="Poppins SemiBold"/>
                <a:ea typeface="Poppins SemiBold"/>
              </a:rPr>
              <a:t>del nuevo proyecto de ley</a:t>
            </a:r>
            <a:endParaRPr b="0" lang="es-AR" sz="2900" spc="-1" strike="noStrike">
              <a:latin typeface="Arial"/>
            </a:endParaRPr>
          </a:p>
        </p:txBody>
      </p:sp>
      <p:sp>
        <p:nvSpPr>
          <p:cNvPr id="146" name="Google Shape;237;g1402ff33d30_0_457"/>
          <p:cNvSpPr/>
          <p:nvPr/>
        </p:nvSpPr>
        <p:spPr>
          <a:xfrm>
            <a:off x="5636520" y="329580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47" name="Google Shape;238;g1402ff33d30_0_457"/>
          <p:cNvSpPr/>
          <p:nvPr/>
        </p:nvSpPr>
        <p:spPr>
          <a:xfrm>
            <a:off x="5739840" y="10321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48" name="Google Shape;239;g1402ff33d30_0_457"/>
          <p:cNvSpPr/>
          <p:nvPr/>
        </p:nvSpPr>
        <p:spPr>
          <a:xfrm>
            <a:off x="1101240" y="100008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49" name="Google Shape;240;g1402ff33d30_0_457"/>
          <p:cNvSpPr/>
          <p:nvPr/>
        </p:nvSpPr>
        <p:spPr>
          <a:xfrm>
            <a:off x="1101240" y="157860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50" name="Google Shape;241;g1402ff33d30_0_457"/>
          <p:cNvSpPr/>
          <p:nvPr/>
        </p:nvSpPr>
        <p:spPr>
          <a:xfrm>
            <a:off x="1101240" y="223200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51" name="Google Shape;242;g1402ff33d30_0_457"/>
          <p:cNvSpPr/>
          <p:nvPr/>
        </p:nvSpPr>
        <p:spPr>
          <a:xfrm>
            <a:off x="1101240" y="334296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pic>
        <p:nvPicPr>
          <p:cNvPr id="152" name="Google Shape;243;g1402ff33d30_0_457" descr="Proyecto Generación de mapas de estado hí drico de la región pampeana como  aporte al Sistema de Monitoreo y Alerta Temprana de la Oficina de Riesgo  Agropecuario del MAGyP PROYECTO INTEGRANTES REUNIONES BOLETÍN DATOS BRUTOS"/>
          <p:cNvPicPr/>
          <p:nvPr/>
        </p:nvPicPr>
        <p:blipFill>
          <a:blip r:embed="rId1"/>
          <a:stretch/>
        </p:blipFill>
        <p:spPr>
          <a:xfrm>
            <a:off x="695160" y="1179720"/>
            <a:ext cx="2101680" cy="1573920"/>
          </a:xfrm>
          <a:prstGeom prst="rect">
            <a:avLst/>
          </a:prstGeom>
          <a:ln w="0">
            <a:noFill/>
          </a:ln>
        </p:spPr>
      </p:pic>
      <p:pic>
        <p:nvPicPr>
          <p:cNvPr id="153" name="Google Shape;244;g1402ff33d30_0_457" descr="QUÉ ES UNA ESTACIÓN METEOROLÓGICA? - METEOCULTURA"/>
          <p:cNvPicPr/>
          <p:nvPr/>
        </p:nvPicPr>
        <p:blipFill>
          <a:blip r:embed="rId2"/>
          <a:srcRect l="17449" t="0" r="11622" b="2715"/>
          <a:stretch/>
        </p:blipFill>
        <p:spPr>
          <a:xfrm>
            <a:off x="6442920" y="1192320"/>
            <a:ext cx="2391840" cy="3281400"/>
          </a:xfrm>
          <a:prstGeom prst="rect">
            <a:avLst/>
          </a:prstGeom>
          <a:ln w="0">
            <a:noFill/>
          </a:ln>
        </p:spPr>
      </p:pic>
      <p:pic>
        <p:nvPicPr>
          <p:cNvPr id="154" name="Google Shape;245;g1402ff33d30_0_457" descr="\\10.5.14.217\diseño\Datos\2019 GSF_\______HUELLA\_ppt\__2022\PPT-2022_inetrior.jpg"/>
          <p:cNvPicPr/>
          <p:nvPr/>
        </p:nvPicPr>
        <p:blipFill>
          <a:blip r:embed="rId3"/>
          <a:srcRect l="70886" t="90856" r="9602" b="6801"/>
          <a:stretch/>
        </p:blipFill>
        <p:spPr>
          <a:xfrm>
            <a:off x="695160" y="2801520"/>
            <a:ext cx="5704560" cy="1785960"/>
          </a:xfrm>
          <a:prstGeom prst="rect">
            <a:avLst/>
          </a:prstGeom>
          <a:ln w="0">
            <a:noFill/>
          </a:ln>
        </p:spPr>
      </p:pic>
      <p:sp>
        <p:nvSpPr>
          <p:cNvPr id="155" name="Google Shape;246;g1402ff33d30_0_457"/>
          <p:cNvSpPr/>
          <p:nvPr/>
        </p:nvSpPr>
        <p:spPr>
          <a:xfrm>
            <a:off x="3260880" y="1391040"/>
            <a:ext cx="2999520" cy="399960"/>
          </a:xfrm>
          <a:prstGeom prst="rect">
            <a:avLst/>
          </a:prstGeom>
          <a:noFill/>
          <a:ln w="0">
            <a:noFill/>
          </a:ln>
        </p:spPr>
        <p:style>
          <a:lnRef idx="0"/>
          <a:fillRef idx="0"/>
          <a:effectRef idx="0"/>
          <a:fontRef idx="minor"/>
        </p:style>
      </p:sp>
      <p:pic>
        <p:nvPicPr>
          <p:cNvPr id="156" name="Google Shape;247;g1402ff33d30_0_457" descr="\\10.5.14.217\diseño\Datos\2019 GSF_\______HUELLA\_ppt\__2022\PPT-2022_inetrior.jpg"/>
          <p:cNvPicPr/>
          <p:nvPr/>
        </p:nvPicPr>
        <p:blipFill>
          <a:blip r:embed="rId4"/>
          <a:srcRect l="71209" t="90856" r="9602" b="6801"/>
          <a:stretch/>
        </p:blipFill>
        <p:spPr>
          <a:xfrm>
            <a:off x="2857320" y="1192320"/>
            <a:ext cx="3542760" cy="1561320"/>
          </a:xfrm>
          <a:prstGeom prst="rect">
            <a:avLst/>
          </a:prstGeom>
          <a:ln w="0">
            <a:noFill/>
          </a:ln>
        </p:spPr>
      </p:pic>
      <p:sp>
        <p:nvSpPr>
          <p:cNvPr id="157" name="Google Shape;248;g1402ff33d30_0_457"/>
          <p:cNvSpPr/>
          <p:nvPr/>
        </p:nvSpPr>
        <p:spPr>
          <a:xfrm>
            <a:off x="2865240" y="1206720"/>
            <a:ext cx="3577320" cy="20566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es-AR" sz="2500" spc="-1" strike="noStrike">
                <a:solidFill>
                  <a:srgbClr val="ffffff"/>
                </a:solidFill>
                <a:latin typeface="Poppins SemiBold"/>
                <a:ea typeface="Poppins SemiBold"/>
              </a:rPr>
              <a:t>Red de Estaciones Agrometeorológicas</a:t>
            </a:r>
            <a:r>
              <a:rPr b="1" lang="es-AR" sz="2200" spc="-1" strike="noStrike">
                <a:solidFill>
                  <a:srgbClr val="ffffff"/>
                </a:solidFill>
                <a:latin typeface="Poppins SemiBold"/>
                <a:ea typeface="Poppins SemiBold"/>
              </a:rPr>
              <a:t> </a:t>
            </a:r>
            <a:endParaRPr b="0" lang="es-AR" sz="2200" spc="-1" strike="noStrike">
              <a:latin typeface="Arial"/>
            </a:endParaRPr>
          </a:p>
          <a:p>
            <a:pPr>
              <a:lnSpc>
                <a:spcPct val="100000"/>
              </a:lnSpc>
              <a:tabLst>
                <a:tab algn="l" pos="0"/>
              </a:tabLst>
            </a:pPr>
            <a:r>
              <a:rPr b="1" lang="es-AR" sz="1800" spc="-1" strike="noStrike">
                <a:solidFill>
                  <a:srgbClr val="ffffff"/>
                </a:solidFill>
                <a:latin typeface="Poppins SemiBold"/>
                <a:ea typeface="Poppins SemiBold"/>
              </a:rPr>
              <a:t>(estaciones meteorológicas y freatímetros)</a:t>
            </a:r>
            <a:endParaRPr b="0" lang="es-AR" sz="1800" spc="-1" strike="noStrike">
              <a:latin typeface="Arial"/>
            </a:endParaRPr>
          </a:p>
        </p:txBody>
      </p:sp>
      <p:sp>
        <p:nvSpPr>
          <p:cNvPr id="158" name="Google Shape;249;g1402ff33d30_0_457"/>
          <p:cNvSpPr/>
          <p:nvPr/>
        </p:nvSpPr>
        <p:spPr>
          <a:xfrm>
            <a:off x="8368560" y="14569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59" name="Google Shape;250;g1402ff33d30_0_457"/>
          <p:cNvSpPr/>
          <p:nvPr/>
        </p:nvSpPr>
        <p:spPr>
          <a:xfrm>
            <a:off x="0" y="211500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60" name="Google Shape;251;g1402ff33d30_0_457"/>
          <p:cNvSpPr/>
          <p:nvPr/>
        </p:nvSpPr>
        <p:spPr>
          <a:xfrm>
            <a:off x="695160" y="2820600"/>
            <a:ext cx="5783760" cy="1622160"/>
          </a:xfrm>
          <a:prstGeom prst="rect">
            <a:avLst/>
          </a:prstGeom>
          <a:noFill/>
          <a:ln w="0">
            <a:noFill/>
          </a:ln>
        </p:spPr>
        <p:style>
          <a:lnRef idx="0"/>
          <a:fillRef idx="0"/>
          <a:effectRef idx="0"/>
          <a:fontRef idx="minor"/>
        </p:style>
        <p:txBody>
          <a:bodyPr tIns="91440" bIns="91440" anchor="ctr">
            <a:noAutofit/>
          </a:bodyPr>
          <a:p>
            <a:pPr>
              <a:lnSpc>
                <a:spcPct val="100000"/>
              </a:lnSpc>
              <a:tabLst>
                <a:tab algn="l" pos="0"/>
              </a:tabLst>
            </a:pPr>
            <a:r>
              <a:rPr b="0" lang="es-AR" sz="1300" spc="-1" strike="noStrike">
                <a:solidFill>
                  <a:srgbClr val="ffffff"/>
                </a:solidFill>
                <a:latin typeface="Poppins Light"/>
                <a:ea typeface="Poppins Light"/>
              </a:rPr>
              <a:t>Integración de redes de información existente. </a:t>
            </a:r>
            <a:endParaRPr b="0" lang="es-AR" sz="1300" spc="-1" strike="noStrike">
              <a:latin typeface="Arial"/>
            </a:endParaRPr>
          </a:p>
          <a:p>
            <a:pPr>
              <a:lnSpc>
                <a:spcPct val="100000"/>
              </a:lnSpc>
              <a:tabLst>
                <a:tab algn="l" pos="0"/>
              </a:tabLst>
            </a:pPr>
            <a:endParaRPr b="0" lang="es-AR" sz="1300" spc="-1" strike="noStrike">
              <a:latin typeface="Arial"/>
            </a:endParaRPr>
          </a:p>
          <a:p>
            <a:pPr>
              <a:lnSpc>
                <a:spcPct val="100000"/>
              </a:lnSpc>
              <a:tabLst>
                <a:tab algn="l" pos="0"/>
              </a:tabLst>
            </a:pPr>
            <a:r>
              <a:rPr b="0" lang="es-AR" sz="1300" spc="-1" strike="noStrike">
                <a:solidFill>
                  <a:srgbClr val="ffffff"/>
                </a:solidFill>
                <a:latin typeface="Poppins Light"/>
                <a:ea typeface="Poppins Light"/>
              </a:rPr>
              <a:t>Potenciar las zonas de la Provincia que tienen escasa información. </a:t>
            </a:r>
            <a:endParaRPr b="0" lang="es-AR" sz="1300" spc="-1" strike="noStrike">
              <a:latin typeface="Arial"/>
            </a:endParaRPr>
          </a:p>
          <a:p>
            <a:pPr>
              <a:lnSpc>
                <a:spcPct val="100000"/>
              </a:lnSpc>
              <a:tabLst>
                <a:tab algn="l" pos="0"/>
              </a:tabLst>
            </a:pPr>
            <a:endParaRPr b="0" lang="es-AR" sz="1300" spc="-1" strike="noStrike">
              <a:latin typeface="Arial"/>
            </a:endParaRPr>
          </a:p>
          <a:p>
            <a:pPr>
              <a:lnSpc>
                <a:spcPct val="100000"/>
              </a:lnSpc>
              <a:tabLst>
                <a:tab algn="l" pos="0"/>
              </a:tabLst>
            </a:pPr>
            <a:r>
              <a:rPr b="0" lang="es-AR" sz="1300" spc="-1" strike="noStrike">
                <a:solidFill>
                  <a:srgbClr val="ffffff"/>
                </a:solidFill>
                <a:latin typeface="Poppins Light"/>
                <a:ea typeface="Poppins Light"/>
              </a:rPr>
              <a:t>Brindar información oficial, clasificada, confiable y fácil acceso a productores agropecuarios y a diferentes actores que la requieran.</a:t>
            </a:r>
            <a:endParaRPr b="0" lang="es-AR" sz="1300" spc="-1" strike="noStrike">
              <a:latin typeface="Arial"/>
            </a:endParaRPr>
          </a:p>
        </p:txBody>
      </p:sp>
      <p:pic>
        <p:nvPicPr>
          <p:cNvPr id="161" name="Google Shape;252;g1402ff33d30_0_457" descr="\\10.5.14.217\diseño\Datos\2019 GSF_\______HUELLA\_ppt\__2022\PPT-2022_inetrior.jpg"/>
          <p:cNvPicPr/>
          <p:nvPr/>
        </p:nvPicPr>
        <p:blipFill>
          <a:blip r:embed="rId5"/>
          <a:srcRect l="0" t="75457" r="0" b="0"/>
          <a:stretch/>
        </p:blipFill>
        <p:spPr>
          <a:xfrm>
            <a:off x="4118760" y="4443120"/>
            <a:ext cx="5073840" cy="700200"/>
          </a:xfrm>
          <a:prstGeom prst="rect">
            <a:avLst/>
          </a:prstGeom>
          <a:ln w="0">
            <a:noFill/>
          </a:ln>
        </p:spPr>
      </p:pic>
      <p:pic>
        <p:nvPicPr>
          <p:cNvPr id="162" name="Google Shape;253;g1402ff33d30_0_457" descr="\\10.5.14.217\diseño\Datos\2019 GSF_\______HUELLA\_ppt\__2022\PPT-2022_inetrior.jpg"/>
          <p:cNvPicPr/>
          <p:nvPr/>
        </p:nvPicPr>
        <p:blipFill>
          <a:blip r:embed="rId6"/>
          <a:srcRect l="29035" t="75457" r="35079" b="0"/>
          <a:stretch/>
        </p:blipFill>
        <p:spPr>
          <a:xfrm>
            <a:off x="683640" y="4443120"/>
            <a:ext cx="6729480" cy="70020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Google Shape;258;g140342b4534_11_112"/>
          <p:cNvSpPr/>
          <p:nvPr/>
        </p:nvSpPr>
        <p:spPr>
          <a:xfrm>
            <a:off x="599760" y="127800"/>
            <a:ext cx="6214680" cy="97524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es-AR" sz="2900" spc="-1" strike="noStrike">
                <a:solidFill>
                  <a:srgbClr val="045894"/>
                </a:solidFill>
                <a:latin typeface="Poppins SemiBold"/>
                <a:ea typeface="Poppins SemiBold"/>
              </a:rPr>
              <a:t>Lineamientos generales </a:t>
            </a:r>
            <a:endParaRPr b="0" lang="es-AR" sz="2900" spc="-1" strike="noStrike">
              <a:latin typeface="Arial"/>
            </a:endParaRPr>
          </a:p>
          <a:p>
            <a:pPr>
              <a:lnSpc>
                <a:spcPct val="100000"/>
              </a:lnSpc>
              <a:tabLst>
                <a:tab algn="l" pos="0"/>
              </a:tabLst>
            </a:pPr>
            <a:r>
              <a:rPr b="1" lang="es-AR" sz="2900" spc="-1" strike="noStrike">
                <a:solidFill>
                  <a:srgbClr val="045894"/>
                </a:solidFill>
                <a:latin typeface="Poppins SemiBold"/>
                <a:ea typeface="Poppins SemiBold"/>
              </a:rPr>
              <a:t>del nuevo proyecto de ley</a:t>
            </a:r>
            <a:endParaRPr b="0" lang="es-AR" sz="2900" spc="-1" strike="noStrike">
              <a:latin typeface="Arial"/>
            </a:endParaRPr>
          </a:p>
        </p:txBody>
      </p:sp>
      <p:sp>
        <p:nvSpPr>
          <p:cNvPr id="164" name="Google Shape;259;g140342b4534_11_112"/>
          <p:cNvSpPr/>
          <p:nvPr/>
        </p:nvSpPr>
        <p:spPr>
          <a:xfrm>
            <a:off x="5636520" y="329580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65" name="Google Shape;260;g140342b4534_11_112"/>
          <p:cNvSpPr/>
          <p:nvPr/>
        </p:nvSpPr>
        <p:spPr>
          <a:xfrm>
            <a:off x="5739840" y="10321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66" name="Google Shape;261;g140342b4534_11_112"/>
          <p:cNvSpPr/>
          <p:nvPr/>
        </p:nvSpPr>
        <p:spPr>
          <a:xfrm>
            <a:off x="1101240" y="100008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67" name="Google Shape;262;g140342b4534_11_112"/>
          <p:cNvSpPr/>
          <p:nvPr/>
        </p:nvSpPr>
        <p:spPr>
          <a:xfrm>
            <a:off x="1101240" y="157860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68" name="Google Shape;263;g140342b4534_11_112"/>
          <p:cNvSpPr/>
          <p:nvPr/>
        </p:nvSpPr>
        <p:spPr>
          <a:xfrm>
            <a:off x="1101240" y="223200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69" name="Google Shape;264;g140342b4534_11_112"/>
          <p:cNvSpPr/>
          <p:nvPr/>
        </p:nvSpPr>
        <p:spPr>
          <a:xfrm>
            <a:off x="1101240" y="334296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pic>
        <p:nvPicPr>
          <p:cNvPr id="170" name="Google Shape;265;g140342b4534_11_112" descr="\\10.5.14.217\diseño\Datos\2019 GSF_\______HUELLA\_ppt\__2022\PPT-2022_inetrior.jpg"/>
          <p:cNvPicPr/>
          <p:nvPr/>
        </p:nvPicPr>
        <p:blipFill>
          <a:blip r:embed="rId1"/>
          <a:srcRect l="70886" t="90856" r="9602" b="6801"/>
          <a:stretch/>
        </p:blipFill>
        <p:spPr>
          <a:xfrm>
            <a:off x="695160" y="2801520"/>
            <a:ext cx="6445440" cy="1785960"/>
          </a:xfrm>
          <a:prstGeom prst="rect">
            <a:avLst/>
          </a:prstGeom>
          <a:ln w="0">
            <a:noFill/>
          </a:ln>
        </p:spPr>
      </p:pic>
      <p:sp>
        <p:nvSpPr>
          <p:cNvPr id="171" name="Google Shape;266;g140342b4534_11_112"/>
          <p:cNvSpPr/>
          <p:nvPr/>
        </p:nvSpPr>
        <p:spPr>
          <a:xfrm>
            <a:off x="3260880" y="1391040"/>
            <a:ext cx="2999520" cy="399960"/>
          </a:xfrm>
          <a:prstGeom prst="rect">
            <a:avLst/>
          </a:prstGeom>
          <a:noFill/>
          <a:ln w="0">
            <a:noFill/>
          </a:ln>
        </p:spPr>
        <p:style>
          <a:lnRef idx="0"/>
          <a:fillRef idx="0"/>
          <a:effectRef idx="0"/>
          <a:fontRef idx="minor"/>
        </p:style>
      </p:sp>
      <p:pic>
        <p:nvPicPr>
          <p:cNvPr id="172" name="Google Shape;267;g140342b4534_11_112" descr="\\10.5.14.217\diseño\Datos\2019 GSF_\______HUELLA\_ppt\__2022\PPT-2022_inetrior.jpg"/>
          <p:cNvPicPr/>
          <p:nvPr/>
        </p:nvPicPr>
        <p:blipFill>
          <a:blip r:embed="rId2"/>
          <a:srcRect l="71209" t="90856" r="9602" b="6801"/>
          <a:stretch/>
        </p:blipFill>
        <p:spPr>
          <a:xfrm>
            <a:off x="683640" y="1207800"/>
            <a:ext cx="6445440" cy="1561320"/>
          </a:xfrm>
          <a:prstGeom prst="rect">
            <a:avLst/>
          </a:prstGeom>
          <a:ln w="0">
            <a:noFill/>
          </a:ln>
        </p:spPr>
      </p:pic>
      <p:sp>
        <p:nvSpPr>
          <p:cNvPr id="173" name="Google Shape;268;g140342b4534_11_112"/>
          <p:cNvSpPr/>
          <p:nvPr/>
        </p:nvSpPr>
        <p:spPr>
          <a:xfrm>
            <a:off x="695160" y="1337760"/>
            <a:ext cx="6214680" cy="123444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es-AR" sz="2500" spc="-1" strike="noStrike">
                <a:solidFill>
                  <a:srgbClr val="ffffff"/>
                </a:solidFill>
                <a:latin typeface="Poppins SemiBold"/>
                <a:ea typeface="Poppins SemiBold"/>
              </a:rPr>
              <a:t>Red de Extensionistas para la promoción de políticas de gestión de riesgos</a:t>
            </a:r>
            <a:endParaRPr b="0" lang="es-AR" sz="2500" spc="-1" strike="noStrike">
              <a:latin typeface="Arial"/>
            </a:endParaRPr>
          </a:p>
        </p:txBody>
      </p:sp>
      <p:sp>
        <p:nvSpPr>
          <p:cNvPr id="174" name="Google Shape;269;g140342b4534_11_112"/>
          <p:cNvSpPr/>
          <p:nvPr/>
        </p:nvSpPr>
        <p:spPr>
          <a:xfrm>
            <a:off x="8368560" y="14569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75" name="Google Shape;270;g140342b4534_11_112"/>
          <p:cNvSpPr/>
          <p:nvPr/>
        </p:nvSpPr>
        <p:spPr>
          <a:xfrm>
            <a:off x="695160" y="2820600"/>
            <a:ext cx="6386760" cy="1622160"/>
          </a:xfrm>
          <a:prstGeom prst="rect">
            <a:avLst/>
          </a:prstGeom>
          <a:noFill/>
          <a:ln w="0">
            <a:noFill/>
          </a:ln>
        </p:spPr>
        <p:style>
          <a:lnRef idx="0"/>
          <a:fillRef idx="0"/>
          <a:effectRef idx="0"/>
          <a:fontRef idx="minor"/>
        </p:style>
        <p:txBody>
          <a:bodyPr tIns="91440" bIns="91440" anchor="ctr">
            <a:noAutofit/>
          </a:bodyPr>
          <a:p>
            <a:pPr>
              <a:lnSpc>
                <a:spcPct val="80000"/>
              </a:lnSpc>
              <a:tabLst>
                <a:tab algn="l" pos="0"/>
              </a:tabLst>
            </a:pPr>
            <a:r>
              <a:rPr b="0" lang="es-AR" sz="1300" spc="-1" strike="noStrike">
                <a:solidFill>
                  <a:srgbClr val="ffffff"/>
                </a:solidFill>
                <a:latin typeface="Poppins Light"/>
                <a:ea typeface="Poppins Light"/>
              </a:rPr>
              <a:t>Establecer vínculos institucionales con actores claves para facilitar el acceso a las políticas públicas.</a:t>
            </a:r>
            <a:endParaRPr b="0" lang="es-AR" sz="1300" spc="-1" strike="noStrike">
              <a:latin typeface="Arial"/>
            </a:endParaRPr>
          </a:p>
          <a:p>
            <a:pPr>
              <a:lnSpc>
                <a:spcPct val="80000"/>
              </a:lnSpc>
              <a:tabLst>
                <a:tab algn="l" pos="0"/>
              </a:tabLst>
            </a:pPr>
            <a:r>
              <a:rPr b="0" lang="es-AR" sz="1300" spc="-1" strike="noStrike">
                <a:solidFill>
                  <a:srgbClr val="ffffff"/>
                </a:solidFill>
                <a:latin typeface="Poppins Light"/>
                <a:ea typeface="Poppins Light"/>
              </a:rPr>
              <a:t> </a:t>
            </a:r>
            <a:endParaRPr b="0" lang="es-AR" sz="1300" spc="-1" strike="noStrike">
              <a:latin typeface="Arial"/>
            </a:endParaRPr>
          </a:p>
          <a:p>
            <a:pPr>
              <a:lnSpc>
                <a:spcPct val="80000"/>
              </a:lnSpc>
              <a:tabLst>
                <a:tab algn="l" pos="0"/>
              </a:tabLst>
            </a:pPr>
            <a:r>
              <a:rPr b="0" lang="es-AR" sz="1300" spc="-1" strike="noStrike">
                <a:solidFill>
                  <a:srgbClr val="ffffff"/>
                </a:solidFill>
                <a:latin typeface="Poppins Light"/>
                <a:ea typeface="Poppins Light"/>
              </a:rPr>
              <a:t>Fortalecimiento de las capacidades ministeriales.</a:t>
            </a:r>
            <a:endParaRPr b="0" lang="es-AR" sz="1300" spc="-1" strike="noStrike">
              <a:latin typeface="Arial"/>
            </a:endParaRPr>
          </a:p>
          <a:p>
            <a:pPr>
              <a:lnSpc>
                <a:spcPct val="80000"/>
              </a:lnSpc>
              <a:tabLst>
                <a:tab algn="l" pos="0"/>
              </a:tabLst>
            </a:pPr>
            <a:endParaRPr b="0" lang="es-AR" sz="1300" spc="-1" strike="noStrike">
              <a:latin typeface="Arial"/>
            </a:endParaRPr>
          </a:p>
          <a:p>
            <a:pPr>
              <a:lnSpc>
                <a:spcPct val="80000"/>
              </a:lnSpc>
              <a:tabLst>
                <a:tab algn="l" pos="0"/>
              </a:tabLst>
            </a:pPr>
            <a:r>
              <a:rPr b="0" lang="es-AR" sz="1300" spc="-1" strike="noStrike">
                <a:solidFill>
                  <a:srgbClr val="ffffff"/>
                </a:solidFill>
                <a:latin typeface="Poppins Light"/>
                <a:ea typeface="Poppins Light"/>
              </a:rPr>
              <a:t>Brindar capacitaciones específicas. </a:t>
            </a:r>
            <a:endParaRPr b="0" lang="es-AR" sz="1300" spc="-1" strike="noStrike">
              <a:latin typeface="Arial"/>
            </a:endParaRPr>
          </a:p>
          <a:p>
            <a:pPr>
              <a:lnSpc>
                <a:spcPct val="80000"/>
              </a:lnSpc>
              <a:tabLst>
                <a:tab algn="l" pos="0"/>
              </a:tabLst>
            </a:pPr>
            <a:endParaRPr b="0" lang="es-AR" sz="1300" spc="-1" strike="noStrike">
              <a:latin typeface="Arial"/>
            </a:endParaRPr>
          </a:p>
          <a:p>
            <a:pPr>
              <a:lnSpc>
                <a:spcPct val="80000"/>
              </a:lnSpc>
              <a:tabLst>
                <a:tab algn="l" pos="0"/>
              </a:tabLst>
            </a:pPr>
            <a:r>
              <a:rPr b="0" lang="es-AR" sz="1300" spc="-1" strike="noStrike">
                <a:solidFill>
                  <a:srgbClr val="ffffff"/>
                </a:solidFill>
                <a:latin typeface="Poppins Light"/>
                <a:ea typeface="Poppins Light"/>
              </a:rPr>
              <a:t>Generar un nexo con las instituciones para el desarrollo de líneas de investigación.</a:t>
            </a:r>
            <a:endParaRPr b="0" lang="es-AR" sz="1300" spc="-1" strike="noStrike">
              <a:latin typeface="Arial"/>
            </a:endParaRPr>
          </a:p>
        </p:txBody>
      </p:sp>
      <p:pic>
        <p:nvPicPr>
          <p:cNvPr id="176" name="Google Shape;271;g140342b4534_11_112" descr="\\10.5.14.217\diseño\Datos\2019 GSF_\______HUELLA\_ppt\__2022\PPT-2022_inetrior.jpg"/>
          <p:cNvPicPr/>
          <p:nvPr/>
        </p:nvPicPr>
        <p:blipFill>
          <a:blip r:embed="rId3"/>
          <a:srcRect l="0" t="75457" r="0" b="0"/>
          <a:stretch/>
        </p:blipFill>
        <p:spPr>
          <a:xfrm>
            <a:off x="4118760" y="4443120"/>
            <a:ext cx="5073840" cy="700200"/>
          </a:xfrm>
          <a:prstGeom prst="rect">
            <a:avLst/>
          </a:prstGeom>
          <a:ln w="0">
            <a:noFill/>
          </a:ln>
        </p:spPr>
      </p:pic>
      <p:pic>
        <p:nvPicPr>
          <p:cNvPr id="177" name="Google Shape;272;g140342b4534_11_112" descr="\\10.5.14.217\diseño\Datos\2019 GSF_\______HUELLA\_ppt\__2022\PPT-2022_inetrior.jpg"/>
          <p:cNvPicPr/>
          <p:nvPr/>
        </p:nvPicPr>
        <p:blipFill>
          <a:blip r:embed="rId4"/>
          <a:srcRect l="29035" t="75457" r="35079" b="0"/>
          <a:stretch/>
        </p:blipFill>
        <p:spPr>
          <a:xfrm>
            <a:off x="683640" y="4443120"/>
            <a:ext cx="6729480" cy="700200"/>
          </a:xfrm>
          <a:prstGeom prst="rect">
            <a:avLst/>
          </a:prstGeom>
          <a:ln w="0">
            <a:noFill/>
          </a:ln>
        </p:spPr>
      </p:pic>
      <p:pic>
        <p:nvPicPr>
          <p:cNvPr id="178" name="Google Shape;273;g140342b4534_11_112" descr=""/>
          <p:cNvPicPr/>
          <p:nvPr/>
        </p:nvPicPr>
        <p:blipFill>
          <a:blip r:embed="rId5"/>
          <a:stretch/>
        </p:blipFill>
        <p:spPr>
          <a:xfrm>
            <a:off x="7209000" y="1207800"/>
            <a:ext cx="1710720" cy="325044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9" name="Google Shape;278;p3" descr="\\10.5.14.217\diseño\Datos\2019 GSF_\______HUELLA\_ppt\__2022\PPT-2022_cierre.jpg"/>
          <p:cNvPicPr/>
          <p:nvPr/>
        </p:nvPicPr>
        <p:blipFill>
          <a:blip r:embed="rId1"/>
          <a:stretch/>
        </p:blipFill>
        <p:spPr>
          <a:xfrm>
            <a:off x="0" y="0"/>
            <a:ext cx="9143640" cy="514332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 name="Google Shape;91;p2" descr=""/>
          <p:cNvPicPr/>
          <p:nvPr/>
        </p:nvPicPr>
        <p:blipFill>
          <a:blip r:embed="rId1"/>
          <a:srcRect l="0" t="16747" r="0" b="11887"/>
          <a:stretch/>
        </p:blipFill>
        <p:spPr>
          <a:xfrm>
            <a:off x="3189600" y="2775240"/>
            <a:ext cx="2853360" cy="1666800"/>
          </a:xfrm>
          <a:prstGeom prst="rect">
            <a:avLst/>
          </a:prstGeom>
          <a:ln w="0">
            <a:noFill/>
          </a:ln>
        </p:spPr>
      </p:pic>
      <p:sp>
        <p:nvSpPr>
          <p:cNvPr id="45" name="Google Shape;92;p2"/>
          <p:cNvSpPr/>
          <p:nvPr/>
        </p:nvSpPr>
        <p:spPr>
          <a:xfrm>
            <a:off x="618480" y="140040"/>
            <a:ext cx="4500360" cy="53352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es-AR" sz="2900" spc="-1" strike="noStrike">
                <a:solidFill>
                  <a:srgbClr val="045894"/>
                </a:solidFill>
                <a:latin typeface="Poppins SemiBold"/>
                <a:ea typeface="Poppins SemiBold"/>
              </a:rPr>
              <a:t>Problemática</a:t>
            </a:r>
            <a:endParaRPr b="0" lang="es-AR" sz="2900" spc="-1" strike="noStrike">
              <a:latin typeface="Arial"/>
            </a:endParaRPr>
          </a:p>
        </p:txBody>
      </p:sp>
      <p:pic>
        <p:nvPicPr>
          <p:cNvPr id="46" name="Google Shape;93;p2" descr=""/>
          <p:cNvPicPr/>
          <p:nvPr/>
        </p:nvPicPr>
        <p:blipFill>
          <a:blip r:embed="rId2"/>
          <a:srcRect l="4936" t="10695" r="0" b="18962"/>
          <a:stretch/>
        </p:blipFill>
        <p:spPr>
          <a:xfrm>
            <a:off x="683640" y="2775960"/>
            <a:ext cx="2477880" cy="1666800"/>
          </a:xfrm>
          <a:prstGeom prst="rect">
            <a:avLst/>
          </a:prstGeom>
          <a:ln w="0">
            <a:noFill/>
          </a:ln>
        </p:spPr>
      </p:pic>
      <p:sp>
        <p:nvSpPr>
          <p:cNvPr id="47" name="Google Shape;94;p2"/>
          <p:cNvSpPr/>
          <p:nvPr/>
        </p:nvSpPr>
        <p:spPr>
          <a:xfrm>
            <a:off x="0" y="157968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48" name="Google Shape;95;p2"/>
          <p:cNvSpPr/>
          <p:nvPr/>
        </p:nvSpPr>
        <p:spPr>
          <a:xfrm>
            <a:off x="5455800" y="1796760"/>
            <a:ext cx="1128600" cy="510120"/>
          </a:xfrm>
          <a:prstGeom prst="triangle">
            <a:avLst>
              <a:gd name="adj" fmla="val 50000"/>
            </a:avLst>
          </a:prstGeom>
          <a:solidFill>
            <a:srgbClr val="ffffff"/>
          </a:solidFill>
          <a:ln w="9525">
            <a:solidFill>
              <a:srgbClr val="ffffff"/>
            </a:solidFill>
            <a:round/>
          </a:ln>
        </p:spPr>
        <p:style>
          <a:lnRef idx="0"/>
          <a:fillRef idx="0"/>
          <a:effectRef idx="0"/>
          <a:fontRef idx="minor"/>
        </p:style>
      </p:sp>
      <p:pic>
        <p:nvPicPr>
          <p:cNvPr id="49" name="Google Shape;96;p2" descr=""/>
          <p:cNvPicPr/>
          <p:nvPr/>
        </p:nvPicPr>
        <p:blipFill>
          <a:blip r:embed="rId3"/>
          <a:srcRect l="0" t="2322" r="25904" b="29827"/>
          <a:stretch/>
        </p:blipFill>
        <p:spPr>
          <a:xfrm>
            <a:off x="6071040" y="2775960"/>
            <a:ext cx="2759400" cy="1666800"/>
          </a:xfrm>
          <a:prstGeom prst="rect">
            <a:avLst/>
          </a:prstGeom>
          <a:ln w="0">
            <a:noFill/>
          </a:ln>
        </p:spPr>
      </p:pic>
      <p:sp>
        <p:nvSpPr>
          <p:cNvPr id="50" name="Google Shape;97;p2"/>
          <p:cNvSpPr/>
          <p:nvPr/>
        </p:nvSpPr>
        <p:spPr>
          <a:xfrm>
            <a:off x="618480" y="742680"/>
            <a:ext cx="8211960" cy="2089080"/>
          </a:xfrm>
          <a:prstGeom prst="rect">
            <a:avLst/>
          </a:prstGeom>
          <a:noFill/>
          <a:ln w="0">
            <a:noFill/>
          </a:ln>
        </p:spPr>
        <p:style>
          <a:lnRef idx="0"/>
          <a:fillRef idx="0"/>
          <a:effectRef idx="0"/>
          <a:fontRef idx="minor"/>
        </p:style>
        <p:txBody>
          <a:bodyPr tIns="91440" bIns="91440" anchor="t">
            <a:spAutoFit/>
          </a:bodyPr>
          <a:p>
            <a:pPr algn="just">
              <a:lnSpc>
                <a:spcPct val="115000"/>
              </a:lnSpc>
              <a:tabLst>
                <a:tab algn="l" pos="0"/>
              </a:tabLst>
            </a:pPr>
            <a:r>
              <a:rPr b="0" lang="es-AR" sz="1200" spc="-1" strike="noStrike">
                <a:solidFill>
                  <a:srgbClr val="045894"/>
                </a:solidFill>
                <a:latin typeface="Poppins Light"/>
                <a:ea typeface="Poppins Light"/>
              </a:rPr>
              <a:t>Necesidad de disponer de una legislación acorde a los actuales sistemas de producción. Actualmente en la Provincia de Santa Fe más del </a:t>
            </a:r>
            <a:r>
              <a:rPr b="1" lang="es-AR" sz="1200" spc="-1" strike="noStrike">
                <a:solidFill>
                  <a:srgbClr val="045894"/>
                </a:solidFill>
                <a:latin typeface="Poppins"/>
                <a:ea typeface="Poppins"/>
              </a:rPr>
              <a:t>70% de la tierra se encuentra en sistemas arrendados</a:t>
            </a:r>
            <a:r>
              <a:rPr b="0" lang="es-AR" sz="1200" spc="-1" strike="noStrike">
                <a:solidFill>
                  <a:srgbClr val="045894"/>
                </a:solidFill>
                <a:latin typeface="Poppins Light"/>
                <a:ea typeface="Poppins Light"/>
              </a:rPr>
              <a:t>. </a:t>
            </a:r>
            <a:endParaRPr b="0" lang="es-AR" sz="1200" spc="-1" strike="noStrike">
              <a:latin typeface="Arial"/>
            </a:endParaRPr>
          </a:p>
          <a:p>
            <a:pPr algn="just">
              <a:lnSpc>
                <a:spcPct val="115000"/>
              </a:lnSpc>
              <a:tabLst>
                <a:tab algn="l" pos="0"/>
              </a:tabLst>
            </a:pPr>
            <a:r>
              <a:rPr b="0" lang="es-AR" sz="1200" spc="-1" strike="noStrike">
                <a:solidFill>
                  <a:srgbClr val="045894"/>
                </a:solidFill>
                <a:latin typeface="Poppins Light"/>
                <a:ea typeface="Poppins Light"/>
              </a:rPr>
              <a:t>La Ley vigente de Emergencia Agropecuaria (Ley N° 11.297 sancionada en 1995) es reactiva y sólo contempla como beneficiarios a los productores agropecuarios con régimen de tenencia propia. </a:t>
            </a:r>
            <a:endParaRPr b="0" lang="es-AR" sz="1200" spc="-1" strike="noStrike">
              <a:latin typeface="Arial"/>
            </a:endParaRPr>
          </a:p>
          <a:p>
            <a:pPr algn="just">
              <a:lnSpc>
                <a:spcPct val="115000"/>
              </a:lnSpc>
              <a:tabLst>
                <a:tab algn="l" pos="0"/>
              </a:tabLst>
            </a:pPr>
            <a:endParaRPr b="0" lang="es-AR" sz="1200" spc="-1" strike="noStrike">
              <a:latin typeface="Arial"/>
            </a:endParaRPr>
          </a:p>
          <a:p>
            <a:pPr algn="just">
              <a:lnSpc>
                <a:spcPct val="115000"/>
              </a:lnSpc>
              <a:tabLst>
                <a:tab algn="l" pos="0"/>
              </a:tabLst>
            </a:pPr>
            <a:r>
              <a:rPr b="0" lang="es-AR" sz="1200" spc="-1" strike="noStrike">
                <a:solidFill>
                  <a:srgbClr val="045894"/>
                </a:solidFill>
                <a:latin typeface="Poppins Light"/>
                <a:ea typeface="Poppins Light"/>
              </a:rPr>
              <a:t>Por ello es necesario reemplazar la ley vigente para </a:t>
            </a:r>
            <a:r>
              <a:rPr b="1" lang="es-AR" sz="1200" spc="-1" strike="noStrike">
                <a:solidFill>
                  <a:srgbClr val="045894"/>
                </a:solidFill>
                <a:latin typeface="Poppins"/>
                <a:ea typeface="Poppins"/>
              </a:rPr>
              <a:t>beneficiar a los que </a:t>
            </a:r>
            <a:r>
              <a:rPr b="1" i="1" lang="es-AR" sz="1200" spc="-1" strike="noStrike">
                <a:solidFill>
                  <a:srgbClr val="045894"/>
                </a:solidFill>
                <a:latin typeface="Poppins"/>
                <a:ea typeface="Poppins"/>
              </a:rPr>
              <a:t>invierten, arriesgan y producen</a:t>
            </a:r>
            <a:r>
              <a:rPr b="1" lang="es-AR" sz="1200" spc="-1" strike="noStrike">
                <a:solidFill>
                  <a:srgbClr val="045894"/>
                </a:solidFill>
                <a:latin typeface="Poppins"/>
                <a:ea typeface="Poppins"/>
              </a:rPr>
              <a:t> </a:t>
            </a:r>
            <a:r>
              <a:rPr b="0" lang="es-AR" sz="1200" spc="-1" strike="noStrike">
                <a:solidFill>
                  <a:srgbClr val="045894"/>
                </a:solidFill>
                <a:latin typeface="Poppins Light"/>
                <a:ea typeface="Poppins Light"/>
              </a:rPr>
              <a:t>en la Provincia (tierra propia y arrendada) y cambiar el enfoque ante un evento de emergencia o desastre (trabajar en la prevención, mitigación y recomposición de capital de trabajo afectado).  </a:t>
            </a:r>
            <a:r>
              <a:rPr b="0" lang="es-AR" sz="1300" spc="-1" strike="noStrike">
                <a:solidFill>
                  <a:srgbClr val="045894"/>
                </a:solidFill>
                <a:latin typeface="Poppins Light"/>
                <a:ea typeface="Poppins Light"/>
              </a:rPr>
              <a:t> </a:t>
            </a:r>
            <a:endParaRPr b="0" lang="es-AR" sz="1300" spc="-1" strike="noStrike">
              <a:latin typeface="Arial"/>
            </a:endParaRPr>
          </a:p>
          <a:p>
            <a:pPr>
              <a:lnSpc>
                <a:spcPct val="115000"/>
              </a:lnSpc>
              <a:tabLst>
                <a:tab algn="l" pos="0"/>
              </a:tabLst>
            </a:pPr>
            <a:r>
              <a:rPr b="0" lang="es-AR" sz="1200" spc="-1" strike="noStrike">
                <a:solidFill>
                  <a:srgbClr val="045894"/>
                </a:solidFill>
                <a:latin typeface="Poppins Light"/>
                <a:ea typeface="Poppins Light"/>
              </a:rPr>
              <a:t>    </a:t>
            </a:r>
            <a:endParaRPr b="0" lang="es-AR" sz="1200" spc="-1" strike="noStrike">
              <a:latin typeface="Arial"/>
            </a:endParaRPr>
          </a:p>
        </p:txBody>
      </p:sp>
      <p:pic>
        <p:nvPicPr>
          <p:cNvPr id="51" name="Google Shape;98;p2" descr="\\10.5.14.217\diseño\Datos\2019 GSF_\______HUELLA\_ppt\__2022\PPT-2022_inetrior.jpg"/>
          <p:cNvPicPr/>
          <p:nvPr/>
        </p:nvPicPr>
        <p:blipFill>
          <a:blip r:embed="rId4"/>
          <a:srcRect l="0" t="75457" r="0" b="0"/>
          <a:stretch/>
        </p:blipFill>
        <p:spPr>
          <a:xfrm>
            <a:off x="4118760" y="4443120"/>
            <a:ext cx="5073840" cy="700200"/>
          </a:xfrm>
          <a:prstGeom prst="rect">
            <a:avLst/>
          </a:prstGeom>
          <a:ln w="0">
            <a:noFill/>
          </a:ln>
        </p:spPr>
      </p:pic>
      <p:pic>
        <p:nvPicPr>
          <p:cNvPr id="52" name="Google Shape;99;p2" descr="\\10.5.14.217\diseño\Datos\2019 GSF_\______HUELLA\_ppt\__2022\PPT-2022_inetrior.jpg"/>
          <p:cNvPicPr/>
          <p:nvPr/>
        </p:nvPicPr>
        <p:blipFill>
          <a:blip r:embed="rId5"/>
          <a:srcRect l="29035" t="75457" r="35079" b="0"/>
          <a:stretch/>
        </p:blipFill>
        <p:spPr>
          <a:xfrm>
            <a:off x="683640" y="4443120"/>
            <a:ext cx="6729480" cy="70020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 name="Google Shape;104;g1402ff33d30_0_270" descr="\\10.5.14.217\diseño\Datos\2019 GSF_\______HUELLA\_ppt\__2022\PPT-2022_inetrior.jpg"/>
          <p:cNvPicPr/>
          <p:nvPr/>
        </p:nvPicPr>
        <p:blipFill>
          <a:blip r:embed="rId1"/>
          <a:stretch/>
        </p:blipFill>
        <p:spPr>
          <a:xfrm>
            <a:off x="49320" y="0"/>
            <a:ext cx="9143640" cy="5143320"/>
          </a:xfrm>
          <a:prstGeom prst="rect">
            <a:avLst/>
          </a:prstGeom>
          <a:ln w="0">
            <a:noFill/>
          </a:ln>
        </p:spPr>
      </p:pic>
      <p:sp>
        <p:nvSpPr>
          <p:cNvPr id="54" name="Google Shape;105;g1402ff33d30_0_270"/>
          <p:cNvSpPr/>
          <p:nvPr/>
        </p:nvSpPr>
        <p:spPr>
          <a:xfrm>
            <a:off x="599760" y="127800"/>
            <a:ext cx="4500360" cy="307440"/>
          </a:xfrm>
          <a:prstGeom prst="rect">
            <a:avLst/>
          </a:prstGeom>
          <a:noFill/>
          <a:ln w="0">
            <a:noFill/>
          </a:ln>
        </p:spPr>
        <p:style>
          <a:lnRef idx="0"/>
          <a:fillRef idx="0"/>
          <a:effectRef idx="0"/>
          <a:fontRef idx="minor"/>
        </p:style>
      </p:sp>
      <p:pic>
        <p:nvPicPr>
          <p:cNvPr id="55" name="Google Shape;106;g1402ff33d30_0_270" descr=""/>
          <p:cNvPicPr/>
          <p:nvPr/>
        </p:nvPicPr>
        <p:blipFill>
          <a:blip r:embed="rId2"/>
          <a:srcRect l="65244" t="0" r="611" b="0"/>
          <a:stretch/>
        </p:blipFill>
        <p:spPr>
          <a:xfrm>
            <a:off x="6503040" y="495720"/>
            <a:ext cx="2053080" cy="3393360"/>
          </a:xfrm>
          <a:prstGeom prst="rect">
            <a:avLst/>
          </a:prstGeom>
          <a:ln w="0">
            <a:noFill/>
          </a:ln>
        </p:spPr>
      </p:pic>
      <p:sp>
        <p:nvSpPr>
          <p:cNvPr id="56" name="Google Shape;107;g1402ff33d30_0_270"/>
          <p:cNvSpPr/>
          <p:nvPr/>
        </p:nvSpPr>
        <p:spPr>
          <a:xfrm>
            <a:off x="5568120" y="187056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57" name="Google Shape;108;g1402ff33d30_0_270"/>
          <p:cNvSpPr/>
          <p:nvPr/>
        </p:nvSpPr>
        <p:spPr>
          <a:xfrm>
            <a:off x="698400" y="1674000"/>
            <a:ext cx="5685120" cy="222300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0" lang="es-AR" sz="1400" spc="-1" strike="noStrike">
                <a:solidFill>
                  <a:srgbClr val="045894"/>
                </a:solidFill>
                <a:latin typeface="Poppins"/>
                <a:ea typeface="Poppins"/>
              </a:rPr>
              <a:t>A partir de este diagnóstico el </a:t>
            </a:r>
            <a:r>
              <a:rPr b="1" lang="es-AR" sz="1400" spc="-1" strike="noStrike">
                <a:solidFill>
                  <a:srgbClr val="045894"/>
                </a:solidFill>
                <a:latin typeface="Poppins"/>
                <a:ea typeface="Poppins"/>
              </a:rPr>
              <a:t>Ministerio de Producción Ciencia y Tecnología</a:t>
            </a:r>
            <a:r>
              <a:rPr b="0" lang="es-AR" sz="1400" spc="-1" strike="noStrike">
                <a:solidFill>
                  <a:srgbClr val="045894"/>
                </a:solidFill>
                <a:latin typeface="Poppins"/>
                <a:ea typeface="Poppins"/>
              </a:rPr>
              <a:t> elaboró un proyecto de ley para reemplazar la ley vigente.  </a:t>
            </a:r>
            <a:endParaRPr b="0" lang="es-AR" sz="1400" spc="-1" strike="noStrike">
              <a:latin typeface="Arial"/>
            </a:endParaRPr>
          </a:p>
          <a:p>
            <a:pPr>
              <a:lnSpc>
                <a:spcPct val="100000"/>
              </a:lnSpc>
              <a:tabLst>
                <a:tab algn="l" pos="0"/>
              </a:tabLst>
            </a:pPr>
            <a:endParaRPr b="0" lang="es-AR" sz="1400" spc="-1" strike="noStrike">
              <a:latin typeface="Arial"/>
            </a:endParaRPr>
          </a:p>
          <a:p>
            <a:pPr>
              <a:lnSpc>
                <a:spcPct val="100000"/>
              </a:lnSpc>
              <a:tabLst>
                <a:tab algn="l" pos="0"/>
              </a:tabLst>
            </a:pPr>
            <a:r>
              <a:rPr b="0" lang="es-AR" sz="1400" spc="-1" strike="noStrike">
                <a:solidFill>
                  <a:srgbClr val="045894"/>
                </a:solidFill>
                <a:latin typeface="Poppins"/>
                <a:ea typeface="Poppins"/>
              </a:rPr>
              <a:t>El presente proyecto </a:t>
            </a:r>
            <a:r>
              <a:rPr b="1" lang="es-AR" sz="1400" spc="-1" strike="noStrike">
                <a:solidFill>
                  <a:srgbClr val="045894"/>
                </a:solidFill>
                <a:latin typeface="Poppins"/>
                <a:ea typeface="Poppins"/>
              </a:rPr>
              <a:t>surge del consenso y tiene el aval</a:t>
            </a:r>
            <a:r>
              <a:rPr b="0" lang="es-AR" sz="1400" spc="-1" strike="noStrike">
                <a:solidFill>
                  <a:srgbClr val="045894"/>
                </a:solidFill>
                <a:latin typeface="Poppins"/>
                <a:ea typeface="Poppins"/>
              </a:rPr>
              <a:t> de las entidades representantes de los productores agropecuarios (</a:t>
            </a:r>
            <a:r>
              <a:rPr b="0" lang="es-AR" sz="1300" spc="-1" strike="noStrike">
                <a:solidFill>
                  <a:srgbClr val="045894"/>
                </a:solidFill>
                <a:latin typeface="Poppins"/>
                <a:ea typeface="Poppins"/>
              </a:rPr>
              <a:t>CARSFE, CONINAGRO, FAA, SRA, MEPROLSAFE</a:t>
            </a:r>
            <a:r>
              <a:rPr b="0" lang="es-AR" sz="1400" spc="-1" strike="noStrike">
                <a:solidFill>
                  <a:srgbClr val="045894"/>
                </a:solidFill>
                <a:latin typeface="Poppins"/>
                <a:ea typeface="Poppins"/>
              </a:rPr>
              <a:t>), Bolsa de Comercio de Rosario y Santa Fe, Colegio de Profesionales (veterinarios e ingenieros agrónomos), AAPRESID, INTA y SENASA. </a:t>
            </a:r>
            <a:endParaRPr b="0" lang="es-AR" sz="1400" spc="-1" strike="noStrike">
              <a:latin typeface="Arial"/>
            </a:endParaRPr>
          </a:p>
        </p:txBody>
      </p:sp>
      <p:sp>
        <p:nvSpPr>
          <p:cNvPr id="58" name="Google Shape;109;g1402ff33d30_0_270"/>
          <p:cNvSpPr/>
          <p:nvPr/>
        </p:nvSpPr>
        <p:spPr>
          <a:xfrm>
            <a:off x="853560" y="531360"/>
            <a:ext cx="2463120" cy="1035720"/>
          </a:xfrm>
          <a:prstGeom prst="rect">
            <a:avLst/>
          </a:prstGeom>
          <a:noFill/>
          <a:ln w="0">
            <a:noFill/>
          </a:ln>
        </p:spPr>
        <p:style>
          <a:lnRef idx="0"/>
          <a:fillRef idx="0"/>
          <a:effectRef idx="0"/>
          <a:fontRef idx="minor"/>
        </p:style>
        <p:txBody>
          <a:bodyPr tIns="91440" bIns="91440" anchor="t">
            <a:spAutoFit/>
          </a:bodyPr>
          <a:p>
            <a:pPr algn="ctr">
              <a:lnSpc>
                <a:spcPct val="100000"/>
              </a:lnSpc>
              <a:tabLst>
                <a:tab algn="l" pos="0"/>
              </a:tabLst>
            </a:pPr>
            <a:r>
              <a:rPr b="0" i="1" lang="es-AR" sz="1400" spc="-1" strike="noStrike">
                <a:solidFill>
                  <a:srgbClr val="666666"/>
                </a:solidFill>
                <a:latin typeface="Poppins"/>
                <a:ea typeface="Poppins"/>
              </a:rPr>
              <a:t>Se realizó un trabajo sin precedentes con las instituciones del sector agropecuario</a:t>
            </a:r>
            <a:r>
              <a:rPr b="0" lang="es-AR" sz="1400" spc="-1" strike="noStrike">
                <a:solidFill>
                  <a:srgbClr val="045894"/>
                </a:solidFill>
                <a:latin typeface="Poppins"/>
                <a:ea typeface="Poppins"/>
              </a:rPr>
              <a:t>. </a:t>
            </a:r>
            <a:endParaRPr b="0" lang="es-AR" sz="1400" spc="-1" strike="noStrike">
              <a:latin typeface="Arial"/>
            </a:endParaRPr>
          </a:p>
        </p:txBody>
      </p:sp>
      <p:pic>
        <p:nvPicPr>
          <p:cNvPr id="59" name="Google Shape;110;g1402ff33d30_0_270" descr=""/>
          <p:cNvPicPr/>
          <p:nvPr/>
        </p:nvPicPr>
        <p:blipFill>
          <a:blip r:embed="rId3"/>
          <a:stretch/>
        </p:blipFill>
        <p:spPr>
          <a:xfrm>
            <a:off x="760680" y="600120"/>
            <a:ext cx="246240" cy="165960"/>
          </a:xfrm>
          <a:prstGeom prst="rect">
            <a:avLst/>
          </a:prstGeom>
          <a:ln w="0">
            <a:noFill/>
          </a:ln>
        </p:spPr>
      </p:pic>
      <p:pic>
        <p:nvPicPr>
          <p:cNvPr id="60" name="Google Shape;111;g1402ff33d30_0_270" descr=""/>
          <p:cNvPicPr/>
          <p:nvPr/>
        </p:nvPicPr>
        <p:blipFill>
          <a:blip r:embed="rId4"/>
          <a:stretch/>
        </p:blipFill>
        <p:spPr>
          <a:xfrm rot="10800000">
            <a:off x="2747520" y="1349280"/>
            <a:ext cx="246240" cy="16596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 name="Google Shape;116;g1402ff33d30_0_317" descr="\\10.5.14.217\diseño\Datos\2019 GSF_\______HUELLA\_ppt\__2022\PPT-2022_inetrior.jpg"/>
          <p:cNvPicPr/>
          <p:nvPr/>
        </p:nvPicPr>
        <p:blipFill>
          <a:blip r:embed="rId1"/>
          <a:srcRect l="0" t="75457" r="0" b="0"/>
          <a:stretch/>
        </p:blipFill>
        <p:spPr>
          <a:xfrm>
            <a:off x="4118760" y="4443120"/>
            <a:ext cx="5073840" cy="700200"/>
          </a:xfrm>
          <a:prstGeom prst="rect">
            <a:avLst/>
          </a:prstGeom>
          <a:ln w="0">
            <a:noFill/>
          </a:ln>
        </p:spPr>
      </p:pic>
      <p:sp>
        <p:nvSpPr>
          <p:cNvPr id="62" name="Google Shape;117;g1402ff33d30_0_317"/>
          <p:cNvSpPr/>
          <p:nvPr/>
        </p:nvSpPr>
        <p:spPr>
          <a:xfrm>
            <a:off x="809280" y="210600"/>
            <a:ext cx="6077160" cy="51840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es-AR" sz="2800" spc="-1" strike="noStrike">
                <a:solidFill>
                  <a:srgbClr val="045894"/>
                </a:solidFill>
                <a:latin typeface="Poppins SemiBold"/>
                <a:ea typeface="Poppins SemiBold"/>
              </a:rPr>
              <a:t>Objetivos de la nueva ley:</a:t>
            </a:r>
            <a:endParaRPr b="0" lang="es-AR" sz="2800" spc="-1" strike="noStrike">
              <a:latin typeface="Arial"/>
            </a:endParaRPr>
          </a:p>
        </p:txBody>
      </p:sp>
      <p:pic>
        <p:nvPicPr>
          <p:cNvPr id="63" name="Google Shape;118;g1402ff33d30_0_317" descr="\\10.5.14.217\diseño\Datos\2019 GSF_\______HUELLA\_ppt\__2022\PPT-2022_inetrior.jpg"/>
          <p:cNvPicPr/>
          <p:nvPr/>
        </p:nvPicPr>
        <p:blipFill>
          <a:blip r:embed="rId2"/>
          <a:srcRect l="29035" t="75457" r="35079" b="0"/>
          <a:stretch/>
        </p:blipFill>
        <p:spPr>
          <a:xfrm>
            <a:off x="683640" y="4443120"/>
            <a:ext cx="6729480" cy="700200"/>
          </a:xfrm>
          <a:prstGeom prst="rect">
            <a:avLst/>
          </a:prstGeom>
          <a:ln w="0">
            <a:noFill/>
          </a:ln>
        </p:spPr>
      </p:pic>
      <p:sp>
        <p:nvSpPr>
          <p:cNvPr id="64" name="Google Shape;119;g1402ff33d30_0_317"/>
          <p:cNvSpPr/>
          <p:nvPr/>
        </p:nvSpPr>
        <p:spPr>
          <a:xfrm>
            <a:off x="883800" y="685800"/>
            <a:ext cx="6328800" cy="3948480"/>
          </a:xfrm>
          <a:prstGeom prst="rect">
            <a:avLst/>
          </a:prstGeom>
          <a:noFill/>
          <a:ln w="0">
            <a:noFill/>
          </a:ln>
        </p:spPr>
        <p:style>
          <a:lnRef idx="0"/>
          <a:fillRef idx="0"/>
          <a:effectRef idx="0"/>
          <a:fontRef idx="minor"/>
        </p:style>
        <p:txBody>
          <a:bodyPr lIns="41760" rIns="41760" tIns="41760" bIns="41760" anchor="ctr">
            <a:noAutofit/>
          </a:bodyPr>
          <a:p>
            <a:pPr>
              <a:lnSpc>
                <a:spcPct val="90000"/>
              </a:lnSpc>
              <a:tabLst>
                <a:tab algn="l" pos="0"/>
              </a:tabLst>
            </a:pPr>
            <a:r>
              <a:rPr b="0" lang="es-AR" sz="1300" spc="-1" strike="noStrike">
                <a:solidFill>
                  <a:srgbClr val="045894"/>
                </a:solidFill>
                <a:latin typeface="Poppins Light"/>
                <a:ea typeface="Poppins Light"/>
              </a:rPr>
              <a:t>1.Contemplar los modelos productivos actuales. </a:t>
            </a:r>
            <a:endParaRPr b="0" lang="es-AR" sz="1300" spc="-1" strike="noStrike">
              <a:latin typeface="Arial"/>
            </a:endParaRPr>
          </a:p>
          <a:p>
            <a:pPr>
              <a:lnSpc>
                <a:spcPct val="90000"/>
              </a:lnSpc>
              <a:tabLst>
                <a:tab algn="l" pos="0"/>
              </a:tabLst>
            </a:pPr>
            <a:r>
              <a:rPr b="1" lang="es-AR" sz="1300" spc="-1" strike="noStrike">
                <a:solidFill>
                  <a:srgbClr val="045894"/>
                </a:solidFill>
                <a:latin typeface="Poppins"/>
                <a:ea typeface="Poppins"/>
              </a:rPr>
              <a:t>Beneficiar a todos los productores agropecuarios</a:t>
            </a:r>
            <a:r>
              <a:rPr b="0" lang="es-AR" sz="1300" spc="-1" strike="noStrike">
                <a:solidFill>
                  <a:srgbClr val="045894"/>
                </a:solidFill>
                <a:latin typeface="Poppins Light"/>
                <a:ea typeface="Poppins Light"/>
              </a:rPr>
              <a:t>, tanto a los que producen en tierras propias como arrendadas.</a:t>
            </a:r>
            <a:endParaRPr b="0" lang="es-AR" sz="1300" spc="-1" strike="noStrike">
              <a:latin typeface="Arial"/>
            </a:endParaRPr>
          </a:p>
          <a:p>
            <a:pPr>
              <a:lnSpc>
                <a:spcPct val="90000"/>
              </a:lnSpc>
              <a:tabLst>
                <a:tab algn="l" pos="0"/>
              </a:tabLst>
            </a:pPr>
            <a:endParaRPr b="0" lang="es-AR" sz="1300" spc="-1" strike="noStrike">
              <a:latin typeface="Arial"/>
            </a:endParaRPr>
          </a:p>
          <a:p>
            <a:pPr>
              <a:lnSpc>
                <a:spcPct val="90000"/>
              </a:lnSpc>
              <a:tabLst>
                <a:tab algn="l" pos="0"/>
              </a:tabLst>
            </a:pPr>
            <a:r>
              <a:rPr b="0" lang="es-AR" sz="1300" spc="-1" strike="noStrike">
                <a:solidFill>
                  <a:srgbClr val="045894"/>
                </a:solidFill>
                <a:latin typeface="Poppins Light"/>
                <a:ea typeface="Poppins Light"/>
              </a:rPr>
              <a:t>2.Contemplar acciones de </a:t>
            </a:r>
            <a:r>
              <a:rPr b="1" lang="es-AR" sz="1300" spc="-1" strike="noStrike">
                <a:solidFill>
                  <a:srgbClr val="045894"/>
                </a:solidFill>
                <a:latin typeface="Poppins"/>
                <a:ea typeface="Poppins"/>
              </a:rPr>
              <a:t>prevención</a:t>
            </a:r>
            <a:r>
              <a:rPr b="0" lang="es-AR" sz="1300" spc="-1" strike="noStrike">
                <a:solidFill>
                  <a:srgbClr val="045894"/>
                </a:solidFill>
                <a:latin typeface="Poppins Light"/>
                <a:ea typeface="Poppins Light"/>
              </a:rPr>
              <a:t> de riesgos (previo al evento) y de </a:t>
            </a:r>
            <a:r>
              <a:rPr b="1" lang="es-AR" sz="1300" spc="-1" strike="noStrike">
                <a:solidFill>
                  <a:srgbClr val="045894"/>
                </a:solidFill>
                <a:latin typeface="Poppins"/>
                <a:ea typeface="Poppins"/>
              </a:rPr>
              <a:t>recomposición</a:t>
            </a:r>
            <a:r>
              <a:rPr b="0" lang="es-AR" sz="1300" spc="-1" strike="noStrike">
                <a:solidFill>
                  <a:srgbClr val="045894"/>
                </a:solidFill>
                <a:latin typeface="Poppins Light"/>
                <a:ea typeface="Poppins Light"/>
              </a:rPr>
              <a:t> del capital de trabajo afectado (durante y posterior a la emergencia). </a:t>
            </a:r>
            <a:endParaRPr b="0" lang="es-AR" sz="1300" spc="-1" strike="noStrike">
              <a:latin typeface="Arial"/>
            </a:endParaRPr>
          </a:p>
          <a:p>
            <a:pPr marL="457200">
              <a:lnSpc>
                <a:spcPct val="90000"/>
              </a:lnSpc>
              <a:tabLst>
                <a:tab algn="l" pos="0"/>
              </a:tabLst>
            </a:pPr>
            <a:endParaRPr b="0" lang="es-AR" sz="1300" spc="-1" strike="noStrike">
              <a:latin typeface="Arial"/>
            </a:endParaRPr>
          </a:p>
          <a:p>
            <a:pPr>
              <a:lnSpc>
                <a:spcPct val="90000"/>
              </a:lnSpc>
              <a:tabLst>
                <a:tab algn="l" pos="0"/>
              </a:tabLst>
            </a:pPr>
            <a:r>
              <a:rPr b="0" lang="es-AR" sz="1300" spc="-1" strike="noStrike">
                <a:solidFill>
                  <a:srgbClr val="045894"/>
                </a:solidFill>
                <a:latin typeface="Poppins Light"/>
                <a:ea typeface="Poppins Light"/>
              </a:rPr>
              <a:t>3.Desarrollar coberturas y fomentar el uso de </a:t>
            </a:r>
            <a:r>
              <a:rPr b="1" lang="es-AR" sz="1300" spc="-1" strike="noStrike">
                <a:solidFill>
                  <a:srgbClr val="045894"/>
                </a:solidFill>
                <a:latin typeface="Poppins"/>
                <a:ea typeface="Poppins"/>
              </a:rPr>
              <a:t>seguros agropecuarios </a:t>
            </a:r>
            <a:r>
              <a:rPr b="0" lang="es-AR" sz="1300" spc="-1" strike="noStrike">
                <a:solidFill>
                  <a:srgbClr val="045894"/>
                </a:solidFill>
                <a:latin typeface="Poppins Light"/>
                <a:ea typeface="Poppins Light"/>
              </a:rPr>
              <a:t>mediante subsidio de primas.</a:t>
            </a:r>
            <a:endParaRPr b="0" lang="es-AR" sz="1300" spc="-1" strike="noStrike">
              <a:latin typeface="Arial"/>
            </a:endParaRPr>
          </a:p>
          <a:p>
            <a:pPr marL="457200">
              <a:lnSpc>
                <a:spcPct val="90000"/>
              </a:lnSpc>
              <a:tabLst>
                <a:tab algn="l" pos="0"/>
              </a:tabLst>
            </a:pPr>
            <a:endParaRPr b="0" lang="es-AR" sz="1300" spc="-1" strike="noStrike">
              <a:latin typeface="Arial"/>
            </a:endParaRPr>
          </a:p>
          <a:p>
            <a:pPr>
              <a:lnSpc>
                <a:spcPct val="90000"/>
              </a:lnSpc>
              <a:tabLst>
                <a:tab algn="l" pos="0"/>
              </a:tabLst>
            </a:pPr>
            <a:r>
              <a:rPr b="0" lang="es-AR" sz="1300" spc="-1" strike="noStrike">
                <a:solidFill>
                  <a:srgbClr val="045894"/>
                </a:solidFill>
                <a:latin typeface="Poppins Light"/>
                <a:ea typeface="Poppins Light"/>
              </a:rPr>
              <a:t>4.</a:t>
            </a:r>
            <a:r>
              <a:rPr b="1" lang="es-AR" sz="1300" spc="-1" strike="noStrike">
                <a:solidFill>
                  <a:srgbClr val="045894"/>
                </a:solidFill>
                <a:latin typeface="Poppins"/>
                <a:ea typeface="Poppins"/>
              </a:rPr>
              <a:t>Asistencia financiera y/o económica</a:t>
            </a:r>
            <a:r>
              <a:rPr b="0" lang="es-AR" sz="1300" spc="-1" strike="noStrike">
                <a:solidFill>
                  <a:srgbClr val="045894"/>
                </a:solidFill>
                <a:latin typeface="Poppins Light"/>
                <a:ea typeface="Poppins Light"/>
              </a:rPr>
              <a:t> para la prevención y recomposición de daños a través de Agencias y Asociaciones para el Desarrollo. </a:t>
            </a:r>
            <a:r>
              <a:rPr b="0" lang="es-AR" sz="1500" spc="-1" strike="noStrike">
                <a:solidFill>
                  <a:srgbClr val="045894"/>
                </a:solidFill>
                <a:latin typeface="Poppins Light"/>
                <a:ea typeface="Poppins Light"/>
              </a:rPr>
              <a:t> </a:t>
            </a:r>
            <a:endParaRPr b="0" lang="es-AR" sz="1500" spc="-1" strike="noStrike">
              <a:latin typeface="Arial"/>
            </a:endParaRPr>
          </a:p>
          <a:p>
            <a:pPr>
              <a:lnSpc>
                <a:spcPct val="90000"/>
              </a:lnSpc>
              <a:tabLst>
                <a:tab algn="l" pos="0"/>
              </a:tabLst>
            </a:pPr>
            <a:endParaRPr b="0" lang="es-AR" sz="1500" spc="-1" strike="noStrike">
              <a:latin typeface="Arial"/>
            </a:endParaRPr>
          </a:p>
          <a:p>
            <a:pPr>
              <a:lnSpc>
                <a:spcPct val="90000"/>
              </a:lnSpc>
              <a:tabLst>
                <a:tab algn="l" pos="0"/>
              </a:tabLst>
            </a:pPr>
            <a:r>
              <a:rPr b="0" lang="es-AR" sz="1300" spc="-1" strike="noStrike">
                <a:solidFill>
                  <a:srgbClr val="045894"/>
                </a:solidFill>
                <a:latin typeface="Poppins Light"/>
                <a:ea typeface="Poppins Light"/>
              </a:rPr>
              <a:t>5.Constitución de un</a:t>
            </a:r>
            <a:r>
              <a:rPr b="1" lang="es-AR" sz="1300" spc="-1" strike="noStrike">
                <a:solidFill>
                  <a:srgbClr val="045894"/>
                </a:solidFill>
                <a:latin typeface="Poppins"/>
                <a:ea typeface="Poppins"/>
              </a:rPr>
              <a:t> Fondo Provincial para abordar la gestión integral de los riesgos </a:t>
            </a:r>
            <a:r>
              <a:rPr b="0" lang="es-AR" sz="1300" spc="-1" strike="noStrike">
                <a:solidFill>
                  <a:srgbClr val="045894"/>
                </a:solidFill>
                <a:latin typeface="Poppins Light"/>
                <a:ea typeface="Poppins Light"/>
              </a:rPr>
              <a:t>(40% del inmobiliario rural luego de la coparticipación a myc y otros aportes). </a:t>
            </a:r>
            <a:endParaRPr b="0" lang="es-AR" sz="1300" spc="-1" strike="noStrike">
              <a:latin typeface="Arial"/>
            </a:endParaRPr>
          </a:p>
        </p:txBody>
      </p:sp>
      <p:pic>
        <p:nvPicPr>
          <p:cNvPr id="65" name="Google Shape;120;g1402ff33d30_0_317" descr=""/>
          <p:cNvPicPr/>
          <p:nvPr/>
        </p:nvPicPr>
        <p:blipFill>
          <a:blip r:embed="rId3"/>
          <a:stretch/>
        </p:blipFill>
        <p:spPr>
          <a:xfrm>
            <a:off x="7085160" y="437760"/>
            <a:ext cx="2107800" cy="400500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6" name="Google Shape;125;g1402ff33d30_0_356" descr="\\10.5.14.217\diseño\Datos\2019 GSF_\______HUELLA\_ppt\__2022\PPT-2022_inetrior.jpg"/>
          <p:cNvPicPr/>
          <p:nvPr/>
        </p:nvPicPr>
        <p:blipFill>
          <a:blip r:embed="rId1"/>
          <a:stretch/>
        </p:blipFill>
        <p:spPr>
          <a:xfrm>
            <a:off x="0" y="0"/>
            <a:ext cx="9143640" cy="5143320"/>
          </a:xfrm>
          <a:prstGeom prst="rect">
            <a:avLst/>
          </a:prstGeom>
          <a:ln w="0">
            <a:noFill/>
          </a:ln>
        </p:spPr>
      </p:pic>
      <p:sp>
        <p:nvSpPr>
          <p:cNvPr id="67" name="Google Shape;126;g1402ff33d30_0_356"/>
          <p:cNvSpPr/>
          <p:nvPr/>
        </p:nvSpPr>
        <p:spPr>
          <a:xfrm>
            <a:off x="609480" y="102600"/>
            <a:ext cx="6214680" cy="85356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es-AR" sz="2500" spc="-1" strike="noStrike">
                <a:solidFill>
                  <a:srgbClr val="045894"/>
                </a:solidFill>
                <a:latin typeface="Poppins SemiBold"/>
                <a:ea typeface="Poppins SemiBold"/>
              </a:rPr>
              <a:t>Lineamientos generales </a:t>
            </a:r>
            <a:endParaRPr b="0" lang="es-AR" sz="2500" spc="-1" strike="noStrike">
              <a:latin typeface="Arial"/>
            </a:endParaRPr>
          </a:p>
          <a:p>
            <a:pPr>
              <a:lnSpc>
                <a:spcPct val="100000"/>
              </a:lnSpc>
              <a:tabLst>
                <a:tab algn="l" pos="0"/>
              </a:tabLst>
            </a:pPr>
            <a:r>
              <a:rPr b="1" lang="es-AR" sz="2500" spc="-1" strike="noStrike">
                <a:solidFill>
                  <a:srgbClr val="045894"/>
                </a:solidFill>
                <a:latin typeface="Poppins SemiBold"/>
                <a:ea typeface="Poppins SemiBold"/>
              </a:rPr>
              <a:t>del nuevo proyecto de ley</a:t>
            </a:r>
            <a:endParaRPr b="0" lang="es-AR" sz="2500" spc="-1" strike="noStrike">
              <a:latin typeface="Arial"/>
            </a:endParaRPr>
          </a:p>
        </p:txBody>
      </p:sp>
      <p:sp>
        <p:nvSpPr>
          <p:cNvPr id="68" name="Google Shape;127;g1402ff33d30_0_356"/>
          <p:cNvSpPr/>
          <p:nvPr/>
        </p:nvSpPr>
        <p:spPr>
          <a:xfrm>
            <a:off x="5636520" y="329580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69" name="Google Shape;128;g1402ff33d30_0_356"/>
          <p:cNvSpPr/>
          <p:nvPr/>
        </p:nvSpPr>
        <p:spPr>
          <a:xfrm>
            <a:off x="1101240" y="22129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70" name="Google Shape;129;g1402ff33d30_0_356"/>
          <p:cNvSpPr/>
          <p:nvPr/>
        </p:nvSpPr>
        <p:spPr>
          <a:xfrm>
            <a:off x="1101240" y="33235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71" name="Google Shape;130;g1402ff33d30_0_356"/>
          <p:cNvSpPr/>
          <p:nvPr/>
        </p:nvSpPr>
        <p:spPr>
          <a:xfrm>
            <a:off x="687960" y="1141920"/>
            <a:ext cx="4998240" cy="806040"/>
          </a:xfrm>
          <a:prstGeom prst="rect">
            <a:avLst/>
          </a:prstGeom>
          <a:noFill/>
          <a:ln w="0">
            <a:noFill/>
          </a:ln>
        </p:spPr>
        <p:style>
          <a:lnRef idx="0"/>
          <a:fillRef idx="0"/>
          <a:effectRef idx="0"/>
          <a:fontRef idx="minor"/>
        </p:style>
        <p:txBody>
          <a:bodyPr lIns="41760" rIns="41760" tIns="41760" bIns="41760" anchor="t">
            <a:noAutofit/>
          </a:bodyPr>
          <a:p>
            <a:pPr>
              <a:lnSpc>
                <a:spcPct val="90000"/>
              </a:lnSpc>
              <a:tabLst>
                <a:tab algn="l" pos="0"/>
              </a:tabLst>
            </a:pPr>
            <a:r>
              <a:rPr b="0" lang="es-AR" sz="1600" spc="-1" strike="noStrike">
                <a:solidFill>
                  <a:srgbClr val="045894"/>
                </a:solidFill>
                <a:latin typeface="Poppins Light"/>
                <a:ea typeface="Poppins Light"/>
              </a:rPr>
              <a:t>1. </a:t>
            </a:r>
            <a:r>
              <a:rPr b="1" lang="es-AR" sz="1600" spc="-1" strike="noStrike">
                <a:solidFill>
                  <a:srgbClr val="045894"/>
                </a:solidFill>
                <a:latin typeface="Poppins"/>
                <a:ea typeface="Poppins"/>
              </a:rPr>
              <a:t>Organismo de Aplicación: </a:t>
            </a:r>
            <a:r>
              <a:rPr b="0" lang="es-AR" sz="1600" spc="-1" strike="noStrike">
                <a:solidFill>
                  <a:srgbClr val="045894"/>
                </a:solidFill>
                <a:latin typeface="Poppins Light"/>
                <a:ea typeface="Poppins Light"/>
              </a:rPr>
              <a:t>Ministerio de Producción, Ciencia y Tecnología. </a:t>
            </a:r>
            <a:endParaRPr b="0" lang="es-AR" sz="1600" spc="-1" strike="noStrike">
              <a:latin typeface="Arial"/>
            </a:endParaRPr>
          </a:p>
          <a:p>
            <a:pPr>
              <a:lnSpc>
                <a:spcPct val="90000"/>
              </a:lnSpc>
              <a:tabLst>
                <a:tab algn="l" pos="0"/>
              </a:tabLst>
            </a:pPr>
            <a:endParaRPr b="0" lang="es-AR" sz="1600" spc="-1" strike="noStrike">
              <a:latin typeface="Arial"/>
            </a:endParaRPr>
          </a:p>
          <a:p>
            <a:pPr>
              <a:lnSpc>
                <a:spcPct val="90000"/>
              </a:lnSpc>
              <a:tabLst>
                <a:tab algn="l" pos="0"/>
              </a:tabLst>
            </a:pPr>
            <a:r>
              <a:rPr b="0" lang="es-AR" sz="1600" spc="-1" strike="noStrike">
                <a:solidFill>
                  <a:srgbClr val="045894"/>
                </a:solidFill>
                <a:latin typeface="Poppins Light"/>
                <a:ea typeface="Poppins Light"/>
              </a:rPr>
              <a:t>2. </a:t>
            </a:r>
            <a:r>
              <a:rPr b="1" lang="es-AR" sz="1600" spc="-1" strike="noStrike">
                <a:solidFill>
                  <a:srgbClr val="045894"/>
                </a:solidFill>
                <a:latin typeface="Poppins"/>
                <a:ea typeface="Poppins"/>
              </a:rPr>
              <a:t>Integrantes. </a:t>
            </a:r>
            <a:r>
              <a:rPr b="0" lang="es-AR" sz="1600" spc="-1" strike="noStrike">
                <a:solidFill>
                  <a:srgbClr val="045894"/>
                </a:solidFill>
                <a:latin typeface="Poppins Light"/>
                <a:ea typeface="Poppins Light"/>
              </a:rPr>
              <a:t>Comisión Provincial de Gestión Integral de Riesgos de Emergencias y Desastres Agropecuarios. </a:t>
            </a:r>
            <a:endParaRPr b="0" lang="es-AR" sz="1600" spc="-1" strike="noStrike">
              <a:latin typeface="Arial"/>
            </a:endParaRPr>
          </a:p>
          <a:p>
            <a:pPr>
              <a:lnSpc>
                <a:spcPct val="90000"/>
              </a:lnSpc>
              <a:tabLst>
                <a:tab algn="l" pos="0"/>
              </a:tabLst>
            </a:pPr>
            <a:endParaRPr b="0" lang="es-AR" sz="1600" spc="-1" strike="noStrike">
              <a:latin typeface="Arial"/>
            </a:endParaRPr>
          </a:p>
        </p:txBody>
      </p:sp>
      <p:pic>
        <p:nvPicPr>
          <p:cNvPr id="72" name="Google Shape;131;g1402ff33d30_0_356" descr=""/>
          <p:cNvPicPr/>
          <p:nvPr/>
        </p:nvPicPr>
        <p:blipFill>
          <a:blip r:embed="rId2"/>
          <a:stretch/>
        </p:blipFill>
        <p:spPr>
          <a:xfrm>
            <a:off x="5266800" y="844920"/>
            <a:ext cx="4129920" cy="306540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3" name="Google Shape;136;g140342b4534_6_104" descr="\\10.5.14.217\diseño\Datos\2019 GSF_\______HUELLA\_ppt\__2022\PPT-2022_inetrior.jpg"/>
          <p:cNvPicPr/>
          <p:nvPr/>
        </p:nvPicPr>
        <p:blipFill>
          <a:blip r:embed="rId1"/>
          <a:stretch/>
        </p:blipFill>
        <p:spPr>
          <a:xfrm>
            <a:off x="0" y="0"/>
            <a:ext cx="9143640" cy="5143320"/>
          </a:xfrm>
          <a:prstGeom prst="rect">
            <a:avLst/>
          </a:prstGeom>
          <a:ln w="0">
            <a:noFill/>
          </a:ln>
        </p:spPr>
      </p:pic>
      <p:sp>
        <p:nvSpPr>
          <p:cNvPr id="74" name="Google Shape;137;g140342b4534_6_104"/>
          <p:cNvSpPr/>
          <p:nvPr/>
        </p:nvSpPr>
        <p:spPr>
          <a:xfrm>
            <a:off x="609480" y="102600"/>
            <a:ext cx="6214680" cy="85356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es-AR" sz="2500" spc="-1" strike="noStrike">
                <a:solidFill>
                  <a:srgbClr val="045894"/>
                </a:solidFill>
                <a:latin typeface="Poppins SemiBold"/>
                <a:ea typeface="Poppins SemiBold"/>
              </a:rPr>
              <a:t>Lineamientos generales </a:t>
            </a:r>
            <a:endParaRPr b="0" lang="es-AR" sz="2500" spc="-1" strike="noStrike">
              <a:latin typeface="Arial"/>
            </a:endParaRPr>
          </a:p>
          <a:p>
            <a:pPr>
              <a:lnSpc>
                <a:spcPct val="100000"/>
              </a:lnSpc>
              <a:tabLst>
                <a:tab algn="l" pos="0"/>
              </a:tabLst>
            </a:pPr>
            <a:r>
              <a:rPr b="1" lang="es-AR" sz="2500" spc="-1" strike="noStrike">
                <a:solidFill>
                  <a:srgbClr val="045894"/>
                </a:solidFill>
                <a:latin typeface="Poppins SemiBold"/>
                <a:ea typeface="Poppins SemiBold"/>
              </a:rPr>
              <a:t>del nuevo proyecto de ley</a:t>
            </a:r>
            <a:endParaRPr b="0" lang="es-AR" sz="2500" spc="-1" strike="noStrike">
              <a:latin typeface="Arial"/>
            </a:endParaRPr>
          </a:p>
        </p:txBody>
      </p:sp>
      <p:sp>
        <p:nvSpPr>
          <p:cNvPr id="75" name="Google Shape;138;g140342b4534_6_104"/>
          <p:cNvSpPr/>
          <p:nvPr/>
        </p:nvSpPr>
        <p:spPr>
          <a:xfrm>
            <a:off x="5636520" y="329580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76" name="Google Shape;139;g140342b4534_6_104"/>
          <p:cNvSpPr/>
          <p:nvPr/>
        </p:nvSpPr>
        <p:spPr>
          <a:xfrm>
            <a:off x="5739840" y="10321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77" name="Google Shape;140;g140342b4534_6_104"/>
          <p:cNvSpPr/>
          <p:nvPr/>
        </p:nvSpPr>
        <p:spPr>
          <a:xfrm>
            <a:off x="8244000" y="289368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pic>
        <p:nvPicPr>
          <p:cNvPr id="78" name="Google Shape;141;g140342b4534_6_104" descr="\\10.5.14.217\diseño\Datos\2019 GSF_\______HUELLA\_ppt\__2022\PPT-2022_inetrior.jpg"/>
          <p:cNvPicPr/>
          <p:nvPr/>
        </p:nvPicPr>
        <p:blipFill>
          <a:blip r:embed="rId2"/>
          <a:srcRect l="8465" t="77262" r="30197" b="4464"/>
          <a:stretch/>
        </p:blipFill>
        <p:spPr>
          <a:xfrm>
            <a:off x="-26280" y="1997280"/>
            <a:ext cx="9143640" cy="150840"/>
          </a:xfrm>
          <a:prstGeom prst="rect">
            <a:avLst/>
          </a:prstGeom>
          <a:ln w="0">
            <a:noFill/>
          </a:ln>
        </p:spPr>
      </p:pic>
      <p:sp>
        <p:nvSpPr>
          <p:cNvPr id="79" name="Google Shape;142;g140342b4534_6_104"/>
          <p:cNvSpPr/>
          <p:nvPr/>
        </p:nvSpPr>
        <p:spPr>
          <a:xfrm>
            <a:off x="267120" y="1950120"/>
            <a:ext cx="256320" cy="254160"/>
          </a:xfrm>
          <a:prstGeom prst="ellipse">
            <a:avLst/>
          </a:prstGeom>
          <a:blipFill rotWithShape="0">
            <a:blip r:embed="rId3"/>
            <a:srcRect/>
            <a:stretch/>
          </a:blipFill>
          <a:ln w="0">
            <a:noFill/>
          </a:ln>
        </p:spPr>
        <p:style>
          <a:lnRef idx="0"/>
          <a:fillRef idx="0"/>
          <a:effectRef idx="0"/>
          <a:fontRef idx="minor"/>
        </p:style>
      </p:sp>
      <p:sp>
        <p:nvSpPr>
          <p:cNvPr id="80" name="Google Shape;143;g140342b4534_6_104"/>
          <p:cNvSpPr/>
          <p:nvPr/>
        </p:nvSpPr>
        <p:spPr>
          <a:xfrm>
            <a:off x="684360" y="1032120"/>
            <a:ext cx="5705640" cy="3549960"/>
          </a:xfrm>
          <a:prstGeom prst="rect">
            <a:avLst/>
          </a:prstGeom>
          <a:noFill/>
          <a:ln w="0">
            <a:noFill/>
          </a:ln>
        </p:spPr>
        <p:style>
          <a:lnRef idx="0"/>
          <a:fillRef idx="0"/>
          <a:effectRef idx="0"/>
          <a:fontRef idx="minor"/>
        </p:style>
        <p:txBody>
          <a:bodyPr lIns="41760" rIns="41760" tIns="41760" bIns="41760" anchor="t">
            <a:noAutofit/>
          </a:bodyPr>
          <a:p>
            <a:pPr>
              <a:lnSpc>
                <a:spcPct val="90000"/>
              </a:lnSpc>
              <a:tabLst>
                <a:tab algn="l" pos="0"/>
              </a:tabLst>
            </a:pPr>
            <a:r>
              <a:rPr b="0" lang="es-AR" sz="1600" spc="-1" strike="noStrike">
                <a:solidFill>
                  <a:srgbClr val="045894"/>
                </a:solidFill>
                <a:latin typeface="Poppins Light"/>
                <a:ea typeface="Poppins Light"/>
              </a:rPr>
              <a:t>2. Comisión Provincial de Gestión Integral de</a:t>
            </a:r>
            <a:endParaRPr b="0" lang="es-AR" sz="1600" spc="-1" strike="noStrike">
              <a:latin typeface="Arial"/>
            </a:endParaRPr>
          </a:p>
          <a:p>
            <a:pPr>
              <a:lnSpc>
                <a:spcPct val="90000"/>
              </a:lnSpc>
              <a:tabLst>
                <a:tab algn="l" pos="0"/>
              </a:tabLst>
            </a:pPr>
            <a:r>
              <a:rPr b="0" lang="es-AR" sz="1600" spc="-1" strike="noStrike">
                <a:solidFill>
                  <a:srgbClr val="045894"/>
                </a:solidFill>
                <a:latin typeface="Poppins Light"/>
                <a:ea typeface="Poppins Light"/>
              </a:rPr>
              <a:t>Riesgos de Emergencias y Desastres </a:t>
            </a:r>
            <a:endParaRPr b="0" lang="es-AR" sz="1600" spc="-1" strike="noStrike">
              <a:latin typeface="Arial"/>
            </a:endParaRPr>
          </a:p>
          <a:p>
            <a:pPr>
              <a:lnSpc>
                <a:spcPct val="90000"/>
              </a:lnSpc>
              <a:tabLst>
                <a:tab algn="l" pos="0"/>
              </a:tabLst>
            </a:pPr>
            <a:r>
              <a:rPr b="0" lang="es-AR" sz="1600" spc="-1" strike="noStrike">
                <a:solidFill>
                  <a:srgbClr val="045894"/>
                </a:solidFill>
                <a:latin typeface="Poppins Light"/>
                <a:ea typeface="Poppins Light"/>
              </a:rPr>
              <a:t>Agropecuarios. </a:t>
            </a:r>
            <a:endParaRPr b="0" lang="es-AR" sz="1600" spc="-1" strike="noStrike">
              <a:latin typeface="Arial"/>
            </a:endParaRPr>
          </a:p>
          <a:p>
            <a:pPr>
              <a:lnSpc>
                <a:spcPct val="90000"/>
              </a:lnSpc>
              <a:tabLst>
                <a:tab algn="l" pos="0"/>
              </a:tabLst>
            </a:pPr>
            <a:endParaRPr b="0" lang="es-AR" sz="1600" spc="-1" strike="noStrike">
              <a:latin typeface="Arial"/>
            </a:endParaRPr>
          </a:p>
          <a:p>
            <a:pPr>
              <a:lnSpc>
                <a:spcPct val="90000"/>
              </a:lnSpc>
              <a:tabLst>
                <a:tab algn="l" pos="0"/>
              </a:tabLst>
            </a:pPr>
            <a:r>
              <a:rPr b="1" lang="es-AR" sz="2000" spc="-1" strike="noStrike">
                <a:solidFill>
                  <a:srgbClr val="045894"/>
                </a:solidFill>
                <a:latin typeface="Poppins"/>
                <a:ea typeface="Poppins"/>
              </a:rPr>
              <a:t>ALCANCE</a:t>
            </a:r>
            <a:endParaRPr b="0" lang="es-AR" sz="2000" spc="-1" strike="noStrike">
              <a:latin typeface="Arial"/>
            </a:endParaRPr>
          </a:p>
          <a:p>
            <a:pPr>
              <a:lnSpc>
                <a:spcPct val="90000"/>
              </a:lnSpc>
              <a:tabLst>
                <a:tab algn="l" pos="0"/>
              </a:tabLst>
            </a:pPr>
            <a:endParaRPr b="0" lang="es-AR" sz="2000" spc="-1" strike="noStrike">
              <a:latin typeface="Arial"/>
            </a:endParaRPr>
          </a:p>
          <a:p>
            <a:pPr>
              <a:lnSpc>
                <a:spcPct val="90000"/>
              </a:lnSpc>
              <a:tabLst>
                <a:tab algn="l" pos="0"/>
              </a:tabLst>
            </a:pPr>
            <a:r>
              <a:rPr b="0" lang="es-AR" sz="1800" spc="-1" strike="noStrike">
                <a:solidFill>
                  <a:srgbClr val="045894"/>
                </a:solidFill>
                <a:latin typeface="Poppins"/>
                <a:ea typeface="Poppins"/>
              </a:rPr>
              <a:t>Será mayor al de la Ley actual. Se plantea una participación relevante no solo en el asesoramiento de la emergencia sino que tendrá un rol activo en el diseño de las medidas de prevención, mitigación y de recomposición.</a:t>
            </a:r>
            <a:r>
              <a:rPr b="0" lang="es-AR" sz="1800" spc="-1" strike="noStrike">
                <a:solidFill>
                  <a:srgbClr val="045894"/>
                </a:solidFill>
                <a:latin typeface="Poppins Light"/>
                <a:ea typeface="Poppins Light"/>
              </a:rPr>
              <a:t> </a:t>
            </a:r>
            <a:endParaRPr b="0" lang="es-AR" sz="1800" spc="-1" strike="noStrike">
              <a:latin typeface="Arial"/>
            </a:endParaRPr>
          </a:p>
          <a:p>
            <a:pPr>
              <a:lnSpc>
                <a:spcPct val="90000"/>
              </a:lnSpc>
              <a:tabLst>
                <a:tab algn="l" pos="0"/>
              </a:tabLst>
            </a:pPr>
            <a:endParaRPr b="0" lang="es-AR" sz="1800" spc="-1" strike="noStrike">
              <a:latin typeface="Arial"/>
            </a:endParaRPr>
          </a:p>
        </p:txBody>
      </p:sp>
      <p:pic>
        <p:nvPicPr>
          <p:cNvPr id="81" name="Google Shape;144;g140342b4534_6_104" descr=""/>
          <p:cNvPicPr/>
          <p:nvPr/>
        </p:nvPicPr>
        <p:blipFill>
          <a:blip r:embed="rId4"/>
          <a:srcRect l="0" t="0" r="65817" b="15694"/>
          <a:stretch/>
        </p:blipFill>
        <p:spPr>
          <a:xfrm>
            <a:off x="6451560" y="813240"/>
            <a:ext cx="2071800" cy="313848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2" name="Google Shape;149;g140342b4534_6_21" descr="\\10.5.14.217\diseño\Datos\2019 GSF_\______HUELLA\_ppt\__2022\PPT-2022_inetrior.jpg"/>
          <p:cNvPicPr/>
          <p:nvPr/>
        </p:nvPicPr>
        <p:blipFill>
          <a:blip r:embed="rId1"/>
          <a:stretch/>
        </p:blipFill>
        <p:spPr>
          <a:xfrm>
            <a:off x="0" y="0"/>
            <a:ext cx="9143640" cy="5143320"/>
          </a:xfrm>
          <a:prstGeom prst="rect">
            <a:avLst/>
          </a:prstGeom>
          <a:ln w="0">
            <a:noFill/>
          </a:ln>
        </p:spPr>
      </p:pic>
      <p:pic>
        <p:nvPicPr>
          <p:cNvPr id="83" name="Google Shape;150;g140342b4534_6_21" descr="\\10.5.14.217\diseño\Datos\2019 GSF_\______HUELLA\_ppt\__2022\PPT-2022_inetrior.jpg"/>
          <p:cNvPicPr/>
          <p:nvPr/>
        </p:nvPicPr>
        <p:blipFill>
          <a:blip r:embed="rId2"/>
          <a:srcRect l="8465" t="77262" r="30197" b="4464"/>
          <a:stretch/>
        </p:blipFill>
        <p:spPr>
          <a:xfrm>
            <a:off x="-26280" y="1217520"/>
            <a:ext cx="6363000" cy="150840"/>
          </a:xfrm>
          <a:prstGeom prst="rect">
            <a:avLst/>
          </a:prstGeom>
          <a:ln w="0">
            <a:noFill/>
          </a:ln>
        </p:spPr>
      </p:pic>
      <p:sp>
        <p:nvSpPr>
          <p:cNvPr id="84" name="Google Shape;151;g140342b4534_6_21"/>
          <p:cNvSpPr/>
          <p:nvPr/>
        </p:nvSpPr>
        <p:spPr>
          <a:xfrm>
            <a:off x="172440" y="1188000"/>
            <a:ext cx="256320" cy="254160"/>
          </a:xfrm>
          <a:prstGeom prst="ellipse">
            <a:avLst/>
          </a:prstGeom>
          <a:blipFill rotWithShape="0">
            <a:blip r:embed="rId3"/>
            <a:srcRect/>
            <a:stretch/>
          </a:blipFill>
          <a:ln w="0">
            <a:noFill/>
          </a:ln>
        </p:spPr>
        <p:style>
          <a:lnRef idx="0"/>
          <a:fillRef idx="0"/>
          <a:effectRef idx="0"/>
          <a:fontRef idx="minor"/>
        </p:style>
      </p:sp>
      <p:pic>
        <p:nvPicPr>
          <p:cNvPr id="85" name="Google Shape;152;g140342b4534_6_21" descr="\\10.5.14.217\diseño\Datos\2019 GSF_\______HUELLA\_ppt\__2022\PPT-2022_inetrior.jpg"/>
          <p:cNvPicPr/>
          <p:nvPr/>
        </p:nvPicPr>
        <p:blipFill>
          <a:blip r:embed="rId4"/>
          <a:srcRect l="8465" t="77262" r="30197" b="4464"/>
          <a:stretch/>
        </p:blipFill>
        <p:spPr>
          <a:xfrm>
            <a:off x="-26280" y="2233440"/>
            <a:ext cx="6363000" cy="150840"/>
          </a:xfrm>
          <a:prstGeom prst="rect">
            <a:avLst/>
          </a:prstGeom>
          <a:ln w="0">
            <a:noFill/>
          </a:ln>
        </p:spPr>
      </p:pic>
      <p:sp>
        <p:nvSpPr>
          <p:cNvPr id="86" name="Google Shape;153;g140342b4534_6_21"/>
          <p:cNvSpPr/>
          <p:nvPr/>
        </p:nvSpPr>
        <p:spPr>
          <a:xfrm>
            <a:off x="172440" y="2203920"/>
            <a:ext cx="256320" cy="254160"/>
          </a:xfrm>
          <a:prstGeom prst="ellipse">
            <a:avLst/>
          </a:prstGeom>
          <a:blipFill rotWithShape="0">
            <a:blip r:embed="rId5"/>
            <a:srcRect/>
            <a:stretch/>
          </a:blipFill>
          <a:ln w="0">
            <a:noFill/>
          </a:ln>
        </p:spPr>
        <p:style>
          <a:lnRef idx="0"/>
          <a:fillRef idx="0"/>
          <a:effectRef idx="0"/>
          <a:fontRef idx="minor"/>
        </p:style>
      </p:sp>
      <p:sp>
        <p:nvSpPr>
          <p:cNvPr id="87" name="Google Shape;154;g140342b4534_6_21"/>
          <p:cNvSpPr/>
          <p:nvPr/>
        </p:nvSpPr>
        <p:spPr>
          <a:xfrm>
            <a:off x="5636520" y="329580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88" name="Google Shape;155;g140342b4534_6_21"/>
          <p:cNvSpPr/>
          <p:nvPr/>
        </p:nvSpPr>
        <p:spPr>
          <a:xfrm>
            <a:off x="1101240" y="15595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89" name="Google Shape;156;g140342b4534_6_21"/>
          <p:cNvSpPr/>
          <p:nvPr/>
        </p:nvSpPr>
        <p:spPr>
          <a:xfrm>
            <a:off x="1101240" y="22129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90" name="Google Shape;157;g140342b4534_6_21"/>
          <p:cNvSpPr/>
          <p:nvPr/>
        </p:nvSpPr>
        <p:spPr>
          <a:xfrm>
            <a:off x="1101240" y="33235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91" name="Google Shape;158;g140342b4534_6_21"/>
          <p:cNvSpPr/>
          <p:nvPr/>
        </p:nvSpPr>
        <p:spPr>
          <a:xfrm>
            <a:off x="678240" y="1094760"/>
            <a:ext cx="5029560" cy="2155680"/>
          </a:xfrm>
          <a:prstGeom prst="rect">
            <a:avLst/>
          </a:prstGeom>
          <a:noFill/>
          <a:ln w="0">
            <a:noFill/>
          </a:ln>
        </p:spPr>
        <p:style>
          <a:lnRef idx="0"/>
          <a:fillRef idx="0"/>
          <a:effectRef idx="0"/>
          <a:fontRef idx="minor"/>
        </p:style>
        <p:txBody>
          <a:bodyPr lIns="41760" rIns="41760" tIns="41760" bIns="41760" anchor="t">
            <a:noAutofit/>
          </a:bodyPr>
          <a:p>
            <a:pPr>
              <a:lnSpc>
                <a:spcPct val="90000"/>
              </a:lnSpc>
              <a:tabLst>
                <a:tab algn="l" pos="0"/>
              </a:tabLst>
            </a:pPr>
            <a:r>
              <a:rPr b="1" lang="es-AR" sz="2000" spc="-1" strike="noStrike">
                <a:solidFill>
                  <a:srgbClr val="045894"/>
                </a:solidFill>
                <a:latin typeface="Poppins"/>
                <a:ea typeface="Poppins"/>
              </a:rPr>
              <a:t>BENEFICIARIOS: </a:t>
            </a:r>
            <a:endParaRPr b="0" lang="es-AR" sz="2000" spc="-1" strike="noStrike">
              <a:latin typeface="Arial"/>
            </a:endParaRPr>
          </a:p>
          <a:p>
            <a:pPr>
              <a:lnSpc>
                <a:spcPct val="90000"/>
              </a:lnSpc>
              <a:tabLst>
                <a:tab algn="l" pos="0"/>
              </a:tabLst>
            </a:pPr>
            <a:r>
              <a:rPr b="0" lang="es-AR" sz="1600" spc="-1" strike="noStrike">
                <a:solidFill>
                  <a:srgbClr val="045894"/>
                </a:solidFill>
                <a:latin typeface="Poppins Light"/>
                <a:ea typeface="Poppins Light"/>
              </a:rPr>
              <a:t>Todos los productores inscriptos en el Registro Único de Producciones Primarias</a:t>
            </a:r>
            <a:r>
              <a:rPr b="0" lang="es-AR" sz="1900" spc="-1" strike="noStrike">
                <a:solidFill>
                  <a:srgbClr val="045894"/>
                </a:solidFill>
                <a:latin typeface="Poppins Light"/>
                <a:ea typeface="Poppins Light"/>
              </a:rPr>
              <a:t>.  </a:t>
            </a:r>
            <a:endParaRPr b="0" lang="es-AR" sz="1900" spc="-1" strike="noStrike">
              <a:latin typeface="Arial"/>
            </a:endParaRPr>
          </a:p>
          <a:p>
            <a:pPr>
              <a:lnSpc>
                <a:spcPct val="90000"/>
              </a:lnSpc>
              <a:tabLst>
                <a:tab algn="l" pos="0"/>
              </a:tabLst>
            </a:pPr>
            <a:endParaRPr b="0" lang="es-AR" sz="1900" spc="-1" strike="noStrike">
              <a:latin typeface="Arial"/>
            </a:endParaRPr>
          </a:p>
          <a:p>
            <a:pPr>
              <a:lnSpc>
                <a:spcPct val="90000"/>
              </a:lnSpc>
              <a:tabLst>
                <a:tab algn="l" pos="0"/>
              </a:tabLst>
            </a:pPr>
            <a:r>
              <a:rPr b="1" lang="es-AR" sz="2000" spc="-1" strike="noStrike">
                <a:solidFill>
                  <a:srgbClr val="045894"/>
                </a:solidFill>
                <a:latin typeface="Poppins"/>
                <a:ea typeface="Poppins"/>
              </a:rPr>
              <a:t>BENEFICIOS: </a:t>
            </a:r>
            <a:endParaRPr b="0" lang="es-AR" sz="2000" spc="-1" strike="noStrike">
              <a:latin typeface="Arial"/>
            </a:endParaRPr>
          </a:p>
          <a:p>
            <a:pPr>
              <a:lnSpc>
                <a:spcPct val="90000"/>
              </a:lnSpc>
              <a:tabLst>
                <a:tab algn="l" pos="0"/>
              </a:tabLst>
            </a:pPr>
            <a:r>
              <a:rPr b="0" lang="es-AR" sz="1600" spc="-1" strike="noStrike">
                <a:solidFill>
                  <a:srgbClr val="045894"/>
                </a:solidFill>
                <a:latin typeface="Poppins Light"/>
                <a:ea typeface="Poppins Light"/>
              </a:rPr>
              <a:t>Se aplican cuando ocurra o no la declaración de estado de emergencia y/o desastre agropecuario. </a:t>
            </a:r>
            <a:endParaRPr b="0" lang="es-AR" sz="1600" spc="-1" strike="noStrike">
              <a:latin typeface="Arial"/>
            </a:endParaRPr>
          </a:p>
          <a:p>
            <a:pPr>
              <a:lnSpc>
                <a:spcPct val="90000"/>
              </a:lnSpc>
              <a:tabLst>
                <a:tab algn="l" pos="0"/>
              </a:tabLst>
            </a:pPr>
            <a:endParaRPr b="0" lang="es-AR" sz="1600" spc="-1" strike="noStrike">
              <a:latin typeface="Arial"/>
            </a:endParaRPr>
          </a:p>
          <a:p>
            <a:pPr>
              <a:lnSpc>
                <a:spcPct val="90000"/>
              </a:lnSpc>
              <a:tabLst>
                <a:tab algn="l" pos="0"/>
              </a:tabLst>
            </a:pPr>
            <a:endParaRPr b="0" lang="es-AR" sz="1600" spc="-1" strike="noStrike">
              <a:latin typeface="Arial"/>
            </a:endParaRPr>
          </a:p>
          <a:p>
            <a:pPr>
              <a:lnSpc>
                <a:spcPct val="90000"/>
              </a:lnSpc>
              <a:tabLst>
                <a:tab algn="l" pos="0"/>
              </a:tabLst>
            </a:pPr>
            <a:endParaRPr b="0" lang="es-AR" sz="1600" spc="-1" strike="noStrike">
              <a:latin typeface="Arial"/>
            </a:endParaRPr>
          </a:p>
        </p:txBody>
      </p:sp>
      <p:sp>
        <p:nvSpPr>
          <p:cNvPr id="92" name="Google Shape;159;g140342b4534_6_21"/>
          <p:cNvSpPr/>
          <p:nvPr/>
        </p:nvSpPr>
        <p:spPr>
          <a:xfrm>
            <a:off x="609480" y="102600"/>
            <a:ext cx="6214680" cy="85356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es-AR" sz="2500" spc="-1" strike="noStrike">
                <a:solidFill>
                  <a:srgbClr val="045894"/>
                </a:solidFill>
                <a:latin typeface="Poppins SemiBold"/>
                <a:ea typeface="Poppins SemiBold"/>
              </a:rPr>
              <a:t>Lineamientos generales </a:t>
            </a:r>
            <a:endParaRPr b="0" lang="es-AR" sz="2500" spc="-1" strike="noStrike">
              <a:latin typeface="Arial"/>
            </a:endParaRPr>
          </a:p>
          <a:p>
            <a:pPr>
              <a:lnSpc>
                <a:spcPct val="100000"/>
              </a:lnSpc>
              <a:tabLst>
                <a:tab algn="l" pos="0"/>
              </a:tabLst>
            </a:pPr>
            <a:r>
              <a:rPr b="1" lang="es-AR" sz="2500" spc="-1" strike="noStrike">
                <a:solidFill>
                  <a:srgbClr val="045894"/>
                </a:solidFill>
                <a:latin typeface="Poppins SemiBold"/>
                <a:ea typeface="Poppins SemiBold"/>
              </a:rPr>
              <a:t>del nuevo proyecto de ley</a:t>
            </a:r>
            <a:endParaRPr b="0" lang="es-AR" sz="2500" spc="-1" strike="noStrike">
              <a:latin typeface="Arial"/>
            </a:endParaRPr>
          </a:p>
        </p:txBody>
      </p:sp>
      <p:pic>
        <p:nvPicPr>
          <p:cNvPr id="93" name="Google Shape;160;g140342b4534_6_21" descr=""/>
          <p:cNvPicPr/>
          <p:nvPr/>
        </p:nvPicPr>
        <p:blipFill>
          <a:blip r:embed="rId6"/>
          <a:srcRect l="0" t="0" r="65817" b="15694"/>
          <a:stretch/>
        </p:blipFill>
        <p:spPr>
          <a:xfrm>
            <a:off x="6451560" y="813240"/>
            <a:ext cx="2071800" cy="3138480"/>
          </a:xfrm>
          <a:prstGeom prst="rect">
            <a:avLst/>
          </a:prstGeom>
          <a:ln w="0">
            <a:noFill/>
          </a:ln>
        </p:spPr>
      </p:pic>
      <p:sp>
        <p:nvSpPr>
          <p:cNvPr id="94" name="Google Shape;161;g140342b4534_6_21"/>
          <p:cNvSpPr/>
          <p:nvPr/>
        </p:nvSpPr>
        <p:spPr>
          <a:xfrm>
            <a:off x="5858280" y="14425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95" name="Google Shape;162;g140342b4534_6_21"/>
          <p:cNvSpPr/>
          <p:nvPr/>
        </p:nvSpPr>
        <p:spPr>
          <a:xfrm>
            <a:off x="8244000" y="289368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6" name="Google Shape;167;g140342b4534_6_37" descr="\\10.5.14.217\diseño\Datos\2019 GSF_\______HUELLA\_ppt\__2022\PPT-2022_inetrior.jpg"/>
          <p:cNvPicPr/>
          <p:nvPr/>
        </p:nvPicPr>
        <p:blipFill>
          <a:blip r:embed="rId1"/>
          <a:stretch/>
        </p:blipFill>
        <p:spPr>
          <a:xfrm>
            <a:off x="0" y="0"/>
            <a:ext cx="9143640" cy="5143320"/>
          </a:xfrm>
          <a:prstGeom prst="rect">
            <a:avLst/>
          </a:prstGeom>
          <a:ln w="0">
            <a:noFill/>
          </a:ln>
        </p:spPr>
      </p:pic>
      <p:sp>
        <p:nvSpPr>
          <p:cNvPr id="97" name="Google Shape;168;g140342b4534_6_37"/>
          <p:cNvSpPr/>
          <p:nvPr/>
        </p:nvSpPr>
        <p:spPr>
          <a:xfrm>
            <a:off x="5636520" y="329580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98" name="Google Shape;169;g140342b4534_6_37"/>
          <p:cNvSpPr/>
          <p:nvPr/>
        </p:nvSpPr>
        <p:spPr>
          <a:xfrm>
            <a:off x="1101240" y="15595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99" name="Google Shape;170;g140342b4534_6_37"/>
          <p:cNvSpPr/>
          <p:nvPr/>
        </p:nvSpPr>
        <p:spPr>
          <a:xfrm>
            <a:off x="1101240" y="22129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00" name="Google Shape;171;g140342b4534_6_37"/>
          <p:cNvSpPr/>
          <p:nvPr/>
        </p:nvSpPr>
        <p:spPr>
          <a:xfrm>
            <a:off x="1101240" y="33235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01" name="Google Shape;172;g140342b4534_6_37"/>
          <p:cNvSpPr/>
          <p:nvPr/>
        </p:nvSpPr>
        <p:spPr>
          <a:xfrm>
            <a:off x="680400" y="857160"/>
            <a:ext cx="7843680" cy="4224600"/>
          </a:xfrm>
          <a:prstGeom prst="rect">
            <a:avLst/>
          </a:prstGeom>
          <a:noFill/>
          <a:ln w="0">
            <a:noFill/>
          </a:ln>
        </p:spPr>
        <p:style>
          <a:lnRef idx="0"/>
          <a:fillRef idx="0"/>
          <a:effectRef idx="0"/>
          <a:fontRef idx="minor"/>
        </p:style>
        <p:txBody>
          <a:bodyPr lIns="41760" rIns="41760" tIns="41760" bIns="41760" anchor="t">
            <a:noAutofit/>
          </a:bodyPr>
          <a:p>
            <a:pPr>
              <a:lnSpc>
                <a:spcPct val="90000"/>
              </a:lnSpc>
              <a:tabLst>
                <a:tab algn="l" pos="0"/>
              </a:tabLst>
            </a:pPr>
            <a:r>
              <a:rPr b="1" lang="es-AR" sz="1600" spc="-1" strike="noStrike">
                <a:solidFill>
                  <a:srgbClr val="045894"/>
                </a:solidFill>
                <a:latin typeface="Poppins"/>
                <a:ea typeface="Poppins"/>
              </a:rPr>
              <a:t>BENEFICIOS:</a:t>
            </a:r>
            <a:r>
              <a:rPr b="1" lang="es-AR" sz="1400" spc="-1" strike="noStrike">
                <a:solidFill>
                  <a:srgbClr val="045894"/>
                </a:solidFill>
                <a:latin typeface="Poppins"/>
                <a:ea typeface="Poppins"/>
              </a:rPr>
              <a:t> </a:t>
            </a:r>
            <a:endParaRPr b="0" lang="es-AR" sz="1400" spc="-1" strike="noStrike">
              <a:latin typeface="Arial"/>
            </a:endParaRPr>
          </a:p>
          <a:p>
            <a:pPr>
              <a:lnSpc>
                <a:spcPct val="90000"/>
              </a:lnSpc>
              <a:tabLst>
                <a:tab algn="l" pos="0"/>
              </a:tabLst>
            </a:pPr>
            <a:r>
              <a:rPr b="0" lang="es-AR" sz="1400" spc="-1" strike="noStrike">
                <a:solidFill>
                  <a:srgbClr val="045894"/>
                </a:solidFill>
                <a:latin typeface="Poppins Light"/>
                <a:ea typeface="Poppins Light"/>
              </a:rPr>
              <a:t>Declaración de estado de </a:t>
            </a:r>
            <a:r>
              <a:rPr b="1" lang="es-AR" sz="1400" spc="-1" strike="noStrike">
                <a:solidFill>
                  <a:srgbClr val="045894"/>
                </a:solidFill>
                <a:latin typeface="Poppins"/>
                <a:ea typeface="Poppins"/>
              </a:rPr>
              <a:t>emergencia</a:t>
            </a:r>
            <a:r>
              <a:rPr b="0" lang="es-AR" sz="1400" spc="-1" strike="noStrike">
                <a:solidFill>
                  <a:srgbClr val="045894"/>
                </a:solidFill>
                <a:latin typeface="Poppins Light"/>
                <a:ea typeface="Poppins Light"/>
              </a:rPr>
              <a:t> </a:t>
            </a:r>
            <a:r>
              <a:rPr b="1" lang="es-AR" sz="1400" spc="-1" strike="noStrike">
                <a:solidFill>
                  <a:srgbClr val="045894"/>
                </a:solidFill>
                <a:latin typeface="Poppins"/>
                <a:ea typeface="Poppins"/>
              </a:rPr>
              <a:t>agropecuaria: </a:t>
            </a:r>
            <a:r>
              <a:rPr b="0" lang="es-AR" sz="1400" spc="-1" strike="noStrike">
                <a:solidFill>
                  <a:srgbClr val="045894"/>
                </a:solidFill>
                <a:latin typeface="Poppins Light"/>
                <a:ea typeface="Poppins Light"/>
              </a:rPr>
              <a:t> </a:t>
            </a:r>
            <a:endParaRPr b="0" lang="es-AR" sz="1400" spc="-1" strike="noStrike">
              <a:latin typeface="Arial"/>
            </a:endParaRPr>
          </a:p>
          <a:p>
            <a:pPr>
              <a:lnSpc>
                <a:spcPct val="90000"/>
              </a:lnSpc>
              <a:tabLst>
                <a:tab algn="l" pos="0"/>
              </a:tabLst>
            </a:pPr>
            <a:endParaRPr b="0" lang="es-AR" sz="1400" spc="-1" strike="noStrike">
              <a:latin typeface="Arial"/>
            </a:endParaRPr>
          </a:p>
          <a:p>
            <a:pPr>
              <a:lnSpc>
                <a:spcPct val="90000"/>
              </a:lnSpc>
              <a:tabLst>
                <a:tab algn="l" pos="0"/>
              </a:tabLst>
            </a:pPr>
            <a:r>
              <a:rPr b="1" lang="es-AR" sz="1400" spc="-1" strike="noStrike">
                <a:solidFill>
                  <a:srgbClr val="045894"/>
                </a:solidFill>
                <a:latin typeface="Poppins SemiBold"/>
                <a:ea typeface="Poppins SemiBold"/>
              </a:rPr>
              <a:t>PRODUCTORES PROPIETARIOS:</a:t>
            </a:r>
            <a:r>
              <a:rPr b="0" lang="es-AR" sz="1400" spc="-1" strike="noStrike" u="sng">
                <a:solidFill>
                  <a:srgbClr val="045894"/>
                </a:solidFill>
                <a:uFillTx/>
                <a:latin typeface="Poppins Light"/>
                <a:ea typeface="Poppins Light"/>
              </a:rPr>
              <a:t> </a:t>
            </a:r>
            <a:endParaRPr b="0" lang="es-AR" sz="1400" spc="-1" strike="noStrike">
              <a:latin typeface="Arial"/>
            </a:endParaRPr>
          </a:p>
          <a:p>
            <a:pPr marL="457200" indent="-317520">
              <a:lnSpc>
                <a:spcPct val="90000"/>
              </a:lnSpc>
              <a:buClr>
                <a:srgbClr val="045894"/>
              </a:buClr>
              <a:buFont typeface="Poppins Light"/>
              <a:buAutoNum type="arabicPeriod"/>
              <a:tabLst>
                <a:tab algn="l" pos="0"/>
              </a:tabLst>
            </a:pPr>
            <a:r>
              <a:rPr b="0" lang="es-AR" sz="1400" spc="-1" strike="noStrike">
                <a:solidFill>
                  <a:srgbClr val="045894"/>
                </a:solidFill>
                <a:latin typeface="Poppins Light"/>
                <a:ea typeface="Poppins Light"/>
              </a:rPr>
              <a:t>Prórrogas de pago del impuesto inmobiliario rural (180 días). </a:t>
            </a:r>
            <a:endParaRPr b="0" lang="es-AR" sz="1400" spc="-1" strike="noStrike">
              <a:latin typeface="Arial"/>
            </a:endParaRPr>
          </a:p>
          <a:p>
            <a:pPr marL="457200" indent="-317520">
              <a:lnSpc>
                <a:spcPct val="90000"/>
              </a:lnSpc>
              <a:buClr>
                <a:srgbClr val="045894"/>
              </a:buClr>
              <a:buFont typeface="Poppins Light"/>
              <a:buAutoNum type="arabicPeriod"/>
              <a:tabLst>
                <a:tab algn="l" pos="0"/>
              </a:tabLst>
            </a:pPr>
            <a:r>
              <a:rPr b="0" lang="es-AR" sz="1400" spc="-1" strike="noStrike">
                <a:solidFill>
                  <a:srgbClr val="045894"/>
                </a:solidFill>
                <a:latin typeface="Poppins Light"/>
                <a:ea typeface="Poppins Light"/>
              </a:rPr>
              <a:t>Exención pago de patente de 1 (un) vehículo de titularidad del productor agropecuario afectado a la actividad comprometida. </a:t>
            </a:r>
            <a:endParaRPr b="0" lang="es-AR" sz="1400" spc="-1" strike="noStrike">
              <a:latin typeface="Arial"/>
            </a:endParaRPr>
          </a:p>
          <a:p>
            <a:pPr marL="457200" indent="-317520">
              <a:lnSpc>
                <a:spcPct val="90000"/>
              </a:lnSpc>
              <a:buClr>
                <a:srgbClr val="045894"/>
              </a:buClr>
              <a:buFont typeface="Poppins Light"/>
              <a:buAutoNum type="arabicPeriod"/>
              <a:tabLst>
                <a:tab algn="l" pos="0"/>
              </a:tabLst>
            </a:pPr>
            <a:r>
              <a:rPr b="0" lang="es-AR" sz="1400" spc="-1" strike="noStrike">
                <a:solidFill>
                  <a:srgbClr val="045894"/>
                </a:solidFill>
                <a:latin typeface="Poppins Light"/>
                <a:ea typeface="Poppins Light"/>
              </a:rPr>
              <a:t>Acceso a líneas de créditos con subsidio de tasas.  </a:t>
            </a:r>
            <a:endParaRPr b="0" lang="es-AR" sz="1400" spc="-1" strike="noStrike">
              <a:latin typeface="Arial"/>
            </a:endParaRPr>
          </a:p>
          <a:p>
            <a:pPr>
              <a:lnSpc>
                <a:spcPct val="90000"/>
              </a:lnSpc>
              <a:tabLst>
                <a:tab algn="l" pos="0"/>
              </a:tabLst>
            </a:pPr>
            <a:endParaRPr b="0" lang="es-AR" sz="1400" spc="-1" strike="noStrike">
              <a:latin typeface="Arial"/>
            </a:endParaRPr>
          </a:p>
          <a:p>
            <a:pPr>
              <a:lnSpc>
                <a:spcPct val="90000"/>
              </a:lnSpc>
              <a:tabLst>
                <a:tab algn="l" pos="0"/>
              </a:tabLst>
            </a:pPr>
            <a:r>
              <a:rPr b="1" lang="es-AR" sz="1400" spc="-1" strike="noStrike">
                <a:solidFill>
                  <a:srgbClr val="045894"/>
                </a:solidFill>
                <a:latin typeface="Poppins SemiBold"/>
                <a:ea typeface="Poppins SemiBold"/>
              </a:rPr>
              <a:t>PRODUCTORES ARRENDATARIOS:</a:t>
            </a:r>
            <a:r>
              <a:rPr b="0" lang="es-AR" sz="1400" spc="-1" strike="noStrike" u="sng">
                <a:solidFill>
                  <a:srgbClr val="045894"/>
                </a:solidFill>
                <a:uFillTx/>
                <a:latin typeface="Poppins Light"/>
                <a:ea typeface="Poppins Light"/>
              </a:rPr>
              <a:t> </a:t>
            </a:r>
            <a:endParaRPr b="0" lang="es-AR" sz="1400" spc="-1" strike="noStrike">
              <a:latin typeface="Arial"/>
            </a:endParaRPr>
          </a:p>
          <a:p>
            <a:pPr marL="450000" indent="-360000">
              <a:lnSpc>
                <a:spcPct val="90000"/>
              </a:lnSpc>
              <a:tabLst>
                <a:tab algn="l" pos="0"/>
              </a:tabLst>
            </a:pPr>
            <a:r>
              <a:rPr b="0" lang="es-AR" sz="1400" spc="-1" strike="noStrike">
                <a:solidFill>
                  <a:srgbClr val="045894"/>
                </a:solidFill>
                <a:latin typeface="Poppins Light"/>
                <a:ea typeface="Poppins Light"/>
              </a:rPr>
              <a:t> </a:t>
            </a:r>
            <a:r>
              <a:rPr b="0" lang="es-AR" sz="1400" spc="-1" strike="noStrike">
                <a:solidFill>
                  <a:srgbClr val="045894"/>
                </a:solidFill>
                <a:latin typeface="Poppins Light"/>
                <a:ea typeface="Poppins Light"/>
              </a:rPr>
              <a:t>1.     Exención pago de patente de 1 (un) vehículo de titularidad del productor agropecuario afectado a la actividad comprometida. </a:t>
            </a:r>
            <a:endParaRPr b="0" lang="es-AR" sz="1400" spc="-1" strike="noStrike">
              <a:latin typeface="Arial"/>
            </a:endParaRPr>
          </a:p>
          <a:p>
            <a:pPr marL="450000" indent="-360000">
              <a:lnSpc>
                <a:spcPct val="90000"/>
              </a:lnSpc>
              <a:tabLst>
                <a:tab algn="l" pos="0"/>
              </a:tabLst>
            </a:pPr>
            <a:r>
              <a:rPr b="0" lang="es-AR" sz="1400" spc="-1" strike="noStrike">
                <a:solidFill>
                  <a:srgbClr val="045894"/>
                </a:solidFill>
                <a:latin typeface="Poppins Light"/>
                <a:ea typeface="Poppins Light"/>
              </a:rPr>
              <a:t>2.     Prórrogas de pago del impuesto inmobiliario rural (180 días) si el contrato dispone de algún beneficio para el arrendatario.  </a:t>
            </a:r>
            <a:endParaRPr b="0" lang="es-AR" sz="1400" spc="-1" strike="noStrike">
              <a:latin typeface="Arial"/>
            </a:endParaRPr>
          </a:p>
          <a:p>
            <a:pPr marL="450000" indent="-360000">
              <a:lnSpc>
                <a:spcPct val="90000"/>
              </a:lnSpc>
              <a:tabLst>
                <a:tab algn="l" pos="0"/>
              </a:tabLst>
            </a:pPr>
            <a:r>
              <a:rPr b="0" lang="es-AR" sz="1400" spc="-1" strike="noStrike">
                <a:solidFill>
                  <a:srgbClr val="045894"/>
                </a:solidFill>
                <a:latin typeface="Poppins Light"/>
                <a:ea typeface="Poppins Light"/>
              </a:rPr>
              <a:t>3.    Acceso a líneas de créditos con subsidio de tasas. </a:t>
            </a:r>
            <a:endParaRPr b="0" lang="es-AR" sz="1400" spc="-1" strike="noStrike">
              <a:latin typeface="Arial"/>
            </a:endParaRPr>
          </a:p>
          <a:p>
            <a:pPr>
              <a:lnSpc>
                <a:spcPct val="90000"/>
              </a:lnSpc>
              <a:tabLst>
                <a:tab algn="l" pos="0"/>
              </a:tabLst>
            </a:pPr>
            <a:endParaRPr b="0" lang="es-AR" sz="1400" spc="-1" strike="noStrike">
              <a:latin typeface="Arial"/>
            </a:endParaRPr>
          </a:p>
          <a:p>
            <a:pPr>
              <a:lnSpc>
                <a:spcPct val="90000"/>
              </a:lnSpc>
              <a:tabLst>
                <a:tab algn="l" pos="0"/>
              </a:tabLst>
            </a:pPr>
            <a:endParaRPr b="0" lang="es-AR" sz="1400" spc="-1" strike="noStrike">
              <a:latin typeface="Arial"/>
            </a:endParaRPr>
          </a:p>
          <a:p>
            <a:pPr>
              <a:lnSpc>
                <a:spcPct val="90000"/>
              </a:lnSpc>
              <a:tabLst>
                <a:tab algn="l" pos="0"/>
              </a:tabLst>
            </a:pPr>
            <a:endParaRPr b="0" lang="es-AR" sz="1400" spc="-1" strike="noStrike">
              <a:latin typeface="Arial"/>
            </a:endParaRPr>
          </a:p>
          <a:p>
            <a:pPr>
              <a:lnSpc>
                <a:spcPct val="90000"/>
              </a:lnSpc>
              <a:tabLst>
                <a:tab algn="l" pos="0"/>
              </a:tabLst>
            </a:pPr>
            <a:endParaRPr b="0" lang="es-AR" sz="1400" spc="-1" strike="noStrike">
              <a:latin typeface="Arial"/>
            </a:endParaRPr>
          </a:p>
          <a:p>
            <a:pPr>
              <a:lnSpc>
                <a:spcPct val="90000"/>
              </a:lnSpc>
              <a:tabLst>
                <a:tab algn="l" pos="0"/>
              </a:tabLst>
            </a:pPr>
            <a:endParaRPr b="0" lang="es-AR" sz="1400" spc="-1" strike="noStrike">
              <a:latin typeface="Arial"/>
            </a:endParaRPr>
          </a:p>
        </p:txBody>
      </p:sp>
      <p:sp>
        <p:nvSpPr>
          <p:cNvPr id="102" name="Google Shape;173;g140342b4534_6_37"/>
          <p:cNvSpPr/>
          <p:nvPr/>
        </p:nvSpPr>
        <p:spPr>
          <a:xfrm>
            <a:off x="609480" y="102600"/>
            <a:ext cx="6214680" cy="7318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es-AR" sz="2100" spc="-1" strike="noStrike">
                <a:solidFill>
                  <a:srgbClr val="045894"/>
                </a:solidFill>
                <a:latin typeface="Poppins SemiBold"/>
                <a:ea typeface="Poppins SemiBold"/>
              </a:rPr>
              <a:t>Lineamientos generales </a:t>
            </a:r>
            <a:endParaRPr b="0" lang="es-AR" sz="2100" spc="-1" strike="noStrike">
              <a:latin typeface="Arial"/>
            </a:endParaRPr>
          </a:p>
          <a:p>
            <a:pPr>
              <a:lnSpc>
                <a:spcPct val="100000"/>
              </a:lnSpc>
              <a:tabLst>
                <a:tab algn="l" pos="0"/>
              </a:tabLst>
            </a:pPr>
            <a:r>
              <a:rPr b="1" lang="es-AR" sz="2100" spc="-1" strike="noStrike">
                <a:solidFill>
                  <a:srgbClr val="045894"/>
                </a:solidFill>
                <a:latin typeface="Poppins SemiBold"/>
                <a:ea typeface="Poppins SemiBold"/>
              </a:rPr>
              <a:t>del nuevo proyecto de ley</a:t>
            </a:r>
            <a:endParaRPr b="0" lang="es-AR" sz="21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3" name="Google Shape;178;g140342b4534_11_37" descr="\\10.5.14.217\diseño\Datos\2019 GSF_\______HUELLA\_ppt\__2022\PPT-2022_inetrior.jpg"/>
          <p:cNvPicPr/>
          <p:nvPr/>
        </p:nvPicPr>
        <p:blipFill>
          <a:blip r:embed="rId1"/>
          <a:stretch/>
        </p:blipFill>
        <p:spPr>
          <a:xfrm>
            <a:off x="0" y="0"/>
            <a:ext cx="9143640" cy="5143320"/>
          </a:xfrm>
          <a:prstGeom prst="rect">
            <a:avLst/>
          </a:prstGeom>
          <a:ln w="0">
            <a:noFill/>
          </a:ln>
        </p:spPr>
      </p:pic>
      <p:sp>
        <p:nvSpPr>
          <p:cNvPr id="104" name="Google Shape;179;g140342b4534_11_37"/>
          <p:cNvSpPr/>
          <p:nvPr/>
        </p:nvSpPr>
        <p:spPr>
          <a:xfrm>
            <a:off x="5636520" y="329580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05" name="Google Shape;180;g140342b4534_11_37"/>
          <p:cNvSpPr/>
          <p:nvPr/>
        </p:nvSpPr>
        <p:spPr>
          <a:xfrm>
            <a:off x="1101240" y="15595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06" name="Google Shape;181;g140342b4534_11_37"/>
          <p:cNvSpPr/>
          <p:nvPr/>
        </p:nvSpPr>
        <p:spPr>
          <a:xfrm>
            <a:off x="1101240" y="22129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07" name="Google Shape;182;g140342b4534_11_37"/>
          <p:cNvSpPr/>
          <p:nvPr/>
        </p:nvSpPr>
        <p:spPr>
          <a:xfrm>
            <a:off x="1101240" y="3323520"/>
            <a:ext cx="1040040" cy="456480"/>
          </a:xfrm>
          <a:prstGeom prst="triangle">
            <a:avLst>
              <a:gd name="adj" fmla="val 50000"/>
            </a:avLst>
          </a:prstGeom>
          <a:solidFill>
            <a:srgbClr val="ffffff"/>
          </a:solidFill>
          <a:ln w="9525">
            <a:solidFill>
              <a:srgbClr val="ffffff"/>
            </a:solidFill>
            <a:round/>
          </a:ln>
        </p:spPr>
        <p:style>
          <a:lnRef idx="0"/>
          <a:fillRef idx="0"/>
          <a:effectRef idx="0"/>
          <a:fontRef idx="minor"/>
        </p:style>
      </p:sp>
      <p:sp>
        <p:nvSpPr>
          <p:cNvPr id="108" name="Google Shape;183;g140342b4534_11_37"/>
          <p:cNvSpPr/>
          <p:nvPr/>
        </p:nvSpPr>
        <p:spPr>
          <a:xfrm>
            <a:off x="680400" y="857160"/>
            <a:ext cx="7956360" cy="4224600"/>
          </a:xfrm>
          <a:prstGeom prst="rect">
            <a:avLst/>
          </a:prstGeom>
          <a:noFill/>
          <a:ln w="0">
            <a:noFill/>
          </a:ln>
        </p:spPr>
        <p:style>
          <a:lnRef idx="0"/>
          <a:fillRef idx="0"/>
          <a:effectRef idx="0"/>
          <a:fontRef idx="minor"/>
        </p:style>
        <p:txBody>
          <a:bodyPr lIns="41760" rIns="41760" tIns="41760" bIns="41760" anchor="t">
            <a:noAutofit/>
          </a:bodyPr>
          <a:p>
            <a:pPr>
              <a:lnSpc>
                <a:spcPct val="90000"/>
              </a:lnSpc>
              <a:tabLst>
                <a:tab algn="l" pos="0"/>
              </a:tabLst>
            </a:pPr>
            <a:r>
              <a:rPr b="1" lang="es-AR" sz="1600" spc="-1" strike="noStrike">
                <a:solidFill>
                  <a:srgbClr val="045894"/>
                </a:solidFill>
                <a:latin typeface="Poppins"/>
                <a:ea typeface="Poppins"/>
              </a:rPr>
              <a:t>BENEFICIOS: </a:t>
            </a:r>
            <a:endParaRPr b="0" lang="es-AR" sz="1600" spc="-1" strike="noStrike">
              <a:latin typeface="Arial"/>
            </a:endParaRPr>
          </a:p>
          <a:p>
            <a:pPr>
              <a:lnSpc>
                <a:spcPct val="90000"/>
              </a:lnSpc>
              <a:tabLst>
                <a:tab algn="l" pos="0"/>
              </a:tabLst>
            </a:pPr>
            <a:r>
              <a:rPr b="0" lang="es-AR" sz="1400" spc="-1" strike="noStrike">
                <a:solidFill>
                  <a:srgbClr val="045894"/>
                </a:solidFill>
                <a:latin typeface="Poppins Light"/>
                <a:ea typeface="Poppins Light"/>
              </a:rPr>
              <a:t>Declaración de estado de </a:t>
            </a:r>
            <a:r>
              <a:rPr b="1" lang="es-AR" sz="1400" spc="-1" strike="noStrike">
                <a:solidFill>
                  <a:srgbClr val="045894"/>
                </a:solidFill>
                <a:latin typeface="Poppins"/>
                <a:ea typeface="Poppins"/>
              </a:rPr>
              <a:t>desastre agropecuario: </a:t>
            </a:r>
            <a:r>
              <a:rPr b="0" lang="es-AR" sz="1400" spc="-1" strike="noStrike">
                <a:solidFill>
                  <a:srgbClr val="045894"/>
                </a:solidFill>
                <a:latin typeface="Poppins Light"/>
                <a:ea typeface="Poppins Light"/>
              </a:rPr>
              <a:t> </a:t>
            </a:r>
            <a:endParaRPr b="0" lang="es-AR" sz="1400" spc="-1" strike="noStrike">
              <a:latin typeface="Arial"/>
            </a:endParaRPr>
          </a:p>
          <a:p>
            <a:pPr>
              <a:lnSpc>
                <a:spcPct val="90000"/>
              </a:lnSpc>
              <a:tabLst>
                <a:tab algn="l" pos="0"/>
              </a:tabLst>
            </a:pPr>
            <a:endParaRPr b="0" lang="es-AR" sz="1400" spc="-1" strike="noStrike">
              <a:latin typeface="Arial"/>
            </a:endParaRPr>
          </a:p>
          <a:p>
            <a:pPr>
              <a:lnSpc>
                <a:spcPct val="90000"/>
              </a:lnSpc>
              <a:tabLst>
                <a:tab algn="l" pos="0"/>
              </a:tabLst>
            </a:pPr>
            <a:r>
              <a:rPr b="1" lang="es-AR" sz="1400" spc="-1" strike="noStrike">
                <a:solidFill>
                  <a:srgbClr val="045894"/>
                </a:solidFill>
                <a:latin typeface="Poppins SemiBold"/>
                <a:ea typeface="Poppins SemiBold"/>
              </a:rPr>
              <a:t>PRODUCTORES PROPIETARIOS:</a:t>
            </a:r>
            <a:r>
              <a:rPr b="0" lang="es-AR" sz="1400" spc="-1" strike="noStrike">
                <a:solidFill>
                  <a:srgbClr val="045894"/>
                </a:solidFill>
                <a:latin typeface="Poppins Light"/>
                <a:ea typeface="Poppins Light"/>
              </a:rPr>
              <a:t> </a:t>
            </a:r>
            <a:endParaRPr b="0" lang="es-AR" sz="1400" spc="-1" strike="noStrike">
              <a:latin typeface="Arial"/>
            </a:endParaRPr>
          </a:p>
          <a:p>
            <a:pPr marL="457200" indent="-317520">
              <a:lnSpc>
                <a:spcPct val="90000"/>
              </a:lnSpc>
              <a:buClr>
                <a:srgbClr val="045894"/>
              </a:buClr>
              <a:buFont typeface="Poppins Light"/>
              <a:buAutoNum type="arabicPeriod"/>
              <a:tabLst>
                <a:tab algn="l" pos="0"/>
              </a:tabLst>
            </a:pPr>
            <a:r>
              <a:rPr b="0" lang="es-AR" sz="1400" spc="-1" strike="noStrike">
                <a:solidFill>
                  <a:srgbClr val="045894"/>
                </a:solidFill>
                <a:latin typeface="Poppins Light"/>
                <a:ea typeface="Poppins Light"/>
              </a:rPr>
              <a:t>Condonación de pago del impuesto inmobiliario rural (180 días). </a:t>
            </a:r>
            <a:endParaRPr b="0" lang="es-AR" sz="1400" spc="-1" strike="noStrike">
              <a:latin typeface="Arial"/>
            </a:endParaRPr>
          </a:p>
          <a:p>
            <a:pPr marL="457200" indent="-317520">
              <a:lnSpc>
                <a:spcPct val="90000"/>
              </a:lnSpc>
              <a:buClr>
                <a:srgbClr val="045894"/>
              </a:buClr>
              <a:buFont typeface="Poppins Light"/>
              <a:buAutoNum type="arabicPeriod"/>
              <a:tabLst>
                <a:tab algn="l" pos="0"/>
              </a:tabLst>
            </a:pPr>
            <a:r>
              <a:rPr b="0" lang="es-AR" sz="1400" spc="-1" strike="noStrike">
                <a:solidFill>
                  <a:srgbClr val="045894"/>
                </a:solidFill>
                <a:latin typeface="Poppins Light"/>
                <a:ea typeface="Poppins Light"/>
              </a:rPr>
              <a:t>Exención pago de patente de 1 (un) vehículo de titularidad del productor agropecuario afectado a la actividad comprometida. </a:t>
            </a:r>
            <a:endParaRPr b="0" lang="es-AR" sz="1400" spc="-1" strike="noStrike">
              <a:latin typeface="Arial"/>
            </a:endParaRPr>
          </a:p>
          <a:p>
            <a:pPr marL="457200" indent="-317520">
              <a:lnSpc>
                <a:spcPct val="90000"/>
              </a:lnSpc>
              <a:buClr>
                <a:srgbClr val="045894"/>
              </a:buClr>
              <a:buFont typeface="Poppins Light"/>
              <a:buAutoNum type="arabicPeriod"/>
              <a:tabLst>
                <a:tab algn="l" pos="0"/>
              </a:tabLst>
            </a:pPr>
            <a:r>
              <a:rPr b="0" lang="es-AR" sz="1400" spc="-1" strike="noStrike">
                <a:solidFill>
                  <a:srgbClr val="045894"/>
                </a:solidFill>
                <a:latin typeface="Poppins Light"/>
                <a:ea typeface="Poppins Light"/>
              </a:rPr>
              <a:t>Acceso a líneas de créditos con subsidio de tasas.  </a:t>
            </a:r>
            <a:endParaRPr b="0" lang="es-AR" sz="1400" spc="-1" strike="noStrike">
              <a:latin typeface="Arial"/>
            </a:endParaRPr>
          </a:p>
          <a:p>
            <a:pPr>
              <a:lnSpc>
                <a:spcPct val="90000"/>
              </a:lnSpc>
              <a:tabLst>
                <a:tab algn="l" pos="0"/>
              </a:tabLst>
            </a:pPr>
            <a:endParaRPr b="0" lang="es-AR" sz="1400" spc="-1" strike="noStrike">
              <a:latin typeface="Arial"/>
            </a:endParaRPr>
          </a:p>
          <a:p>
            <a:pPr>
              <a:lnSpc>
                <a:spcPct val="90000"/>
              </a:lnSpc>
              <a:tabLst>
                <a:tab algn="l" pos="0"/>
              </a:tabLst>
            </a:pPr>
            <a:r>
              <a:rPr b="1" lang="es-AR" sz="1400" spc="-1" strike="noStrike">
                <a:solidFill>
                  <a:srgbClr val="045894"/>
                </a:solidFill>
                <a:latin typeface="Poppins SemiBold"/>
                <a:ea typeface="Poppins SemiBold"/>
              </a:rPr>
              <a:t>PRODUCTORES ARRENDATARIOS:</a:t>
            </a:r>
            <a:r>
              <a:rPr b="0" lang="es-AR" sz="1400" spc="-1" strike="noStrike">
                <a:solidFill>
                  <a:srgbClr val="045894"/>
                </a:solidFill>
                <a:latin typeface="Poppins Light"/>
                <a:ea typeface="Poppins Light"/>
              </a:rPr>
              <a:t> </a:t>
            </a:r>
            <a:endParaRPr b="0" lang="es-AR" sz="1400" spc="-1" strike="noStrike">
              <a:latin typeface="Arial"/>
            </a:endParaRPr>
          </a:p>
          <a:p>
            <a:pPr marL="450000" indent="-360000">
              <a:lnSpc>
                <a:spcPct val="90000"/>
              </a:lnSpc>
              <a:tabLst>
                <a:tab algn="l" pos="0"/>
              </a:tabLst>
            </a:pPr>
            <a:r>
              <a:rPr b="0" lang="es-AR" sz="1400" spc="-1" strike="noStrike">
                <a:solidFill>
                  <a:srgbClr val="045894"/>
                </a:solidFill>
                <a:latin typeface="Poppins Light"/>
                <a:ea typeface="Poppins Light"/>
              </a:rPr>
              <a:t> </a:t>
            </a:r>
            <a:r>
              <a:rPr b="0" lang="es-AR" sz="1400" spc="-1" strike="noStrike">
                <a:solidFill>
                  <a:srgbClr val="045894"/>
                </a:solidFill>
                <a:latin typeface="Poppins Light"/>
                <a:ea typeface="Poppins Light"/>
              </a:rPr>
              <a:t>1.     Exención pago de patente de 1 (un) vehículo de titularidad del productor agropecuario afectado a la actividad comprometida. </a:t>
            </a:r>
            <a:endParaRPr b="0" lang="es-AR" sz="1400" spc="-1" strike="noStrike">
              <a:latin typeface="Arial"/>
            </a:endParaRPr>
          </a:p>
          <a:p>
            <a:pPr marL="450000" indent="-360000">
              <a:lnSpc>
                <a:spcPct val="90000"/>
              </a:lnSpc>
              <a:tabLst>
                <a:tab algn="l" pos="0"/>
              </a:tabLst>
            </a:pPr>
            <a:r>
              <a:rPr b="0" lang="es-AR" sz="1400" spc="-1" strike="noStrike">
                <a:solidFill>
                  <a:srgbClr val="045894"/>
                </a:solidFill>
                <a:latin typeface="Poppins Light"/>
                <a:ea typeface="Poppins Light"/>
              </a:rPr>
              <a:t>2.     Condonación de pago del impuesto inmobiliario rural (180 días) si el contrato dispone de algún beneficio para el arrendatario.  </a:t>
            </a:r>
            <a:endParaRPr b="0" lang="es-AR" sz="1400" spc="-1" strike="noStrike">
              <a:latin typeface="Arial"/>
            </a:endParaRPr>
          </a:p>
          <a:p>
            <a:pPr marL="450000" indent="-360000">
              <a:lnSpc>
                <a:spcPct val="90000"/>
              </a:lnSpc>
              <a:tabLst>
                <a:tab algn="l" pos="0"/>
              </a:tabLst>
            </a:pPr>
            <a:r>
              <a:rPr b="0" lang="es-AR" sz="1400" spc="-1" strike="noStrike">
                <a:solidFill>
                  <a:srgbClr val="045894"/>
                </a:solidFill>
                <a:latin typeface="Poppins Light"/>
                <a:ea typeface="Poppins Light"/>
              </a:rPr>
              <a:t>3.    Acceso a líneas de créditos con subsidio de tasas. </a:t>
            </a:r>
            <a:endParaRPr b="0" lang="es-AR" sz="1400" spc="-1" strike="noStrike">
              <a:latin typeface="Arial"/>
            </a:endParaRPr>
          </a:p>
        </p:txBody>
      </p:sp>
      <p:sp>
        <p:nvSpPr>
          <p:cNvPr id="109" name="Google Shape;184;g140342b4534_11_37"/>
          <p:cNvSpPr/>
          <p:nvPr/>
        </p:nvSpPr>
        <p:spPr>
          <a:xfrm>
            <a:off x="609480" y="102600"/>
            <a:ext cx="6214680" cy="7318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es-AR" sz="2100" spc="-1" strike="noStrike">
                <a:solidFill>
                  <a:srgbClr val="045894"/>
                </a:solidFill>
                <a:latin typeface="Poppins SemiBold"/>
                <a:ea typeface="Poppins SemiBold"/>
              </a:rPr>
              <a:t>Lineamientos generales </a:t>
            </a:r>
            <a:endParaRPr b="0" lang="es-AR" sz="2100" spc="-1" strike="noStrike">
              <a:latin typeface="Arial"/>
            </a:endParaRPr>
          </a:p>
          <a:p>
            <a:pPr>
              <a:lnSpc>
                <a:spcPct val="100000"/>
              </a:lnSpc>
              <a:tabLst>
                <a:tab algn="l" pos="0"/>
              </a:tabLst>
            </a:pPr>
            <a:r>
              <a:rPr b="1" lang="es-AR" sz="2100" spc="-1" strike="noStrike">
                <a:solidFill>
                  <a:srgbClr val="045894"/>
                </a:solidFill>
                <a:latin typeface="Poppins SemiBold"/>
                <a:ea typeface="Poppins SemiBold"/>
              </a:rPr>
              <a:t>del nuevo proyecto de ley</a:t>
            </a:r>
            <a:endParaRPr b="0" lang="es-AR" sz="21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LibreOffice/7.2.4.1$Windows_X86_64 LibreOffice_project/27d75539669ac387bb498e35313b970b7fe9c4f9</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2015-12-30T17:32:28Z</dcterms:created>
  <dc:creator>PC3</dc:creator>
  <dc:description/>
  <dc:language>es-AR</dc:language>
  <cp:lastModifiedBy/>
  <cp:revision>0</cp:revision>
  <dc:subject/>
  <dc:title/>
</cp:coreProperties>
</file>